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73" r:id="rId1"/>
  </p:sldMasterIdLst>
  <p:notesMasterIdLst>
    <p:notesMasterId r:id="rId174"/>
  </p:notesMasterIdLst>
  <p:sldIdLst>
    <p:sldId id="256" r:id="rId2"/>
    <p:sldId id="454" r:id="rId3"/>
    <p:sldId id="531" r:id="rId4"/>
    <p:sldId id="532" r:id="rId5"/>
    <p:sldId id="552" r:id="rId6"/>
    <p:sldId id="551" r:id="rId7"/>
    <p:sldId id="534" r:id="rId8"/>
    <p:sldId id="553" r:id="rId9"/>
    <p:sldId id="535" r:id="rId10"/>
    <p:sldId id="536" r:id="rId11"/>
    <p:sldId id="537" r:id="rId12"/>
    <p:sldId id="538" r:id="rId13"/>
    <p:sldId id="539" r:id="rId14"/>
    <p:sldId id="540" r:id="rId15"/>
    <p:sldId id="541" r:id="rId16"/>
    <p:sldId id="542" r:id="rId17"/>
    <p:sldId id="543" r:id="rId18"/>
    <p:sldId id="544" r:id="rId19"/>
    <p:sldId id="547" r:id="rId20"/>
    <p:sldId id="530" r:id="rId21"/>
    <p:sldId id="395" r:id="rId22"/>
    <p:sldId id="396" r:id="rId23"/>
    <p:sldId id="397" r:id="rId24"/>
    <p:sldId id="398" r:id="rId25"/>
    <p:sldId id="399" r:id="rId26"/>
    <p:sldId id="400" r:id="rId27"/>
    <p:sldId id="401" r:id="rId28"/>
    <p:sldId id="402" r:id="rId29"/>
    <p:sldId id="403" r:id="rId30"/>
    <p:sldId id="404" r:id="rId31"/>
    <p:sldId id="405" r:id="rId32"/>
    <p:sldId id="406" r:id="rId33"/>
    <p:sldId id="407" r:id="rId34"/>
    <p:sldId id="408" r:id="rId35"/>
    <p:sldId id="409" r:id="rId36"/>
    <p:sldId id="411" r:id="rId37"/>
    <p:sldId id="410" r:id="rId38"/>
    <p:sldId id="555" r:id="rId39"/>
    <p:sldId id="412" r:id="rId40"/>
    <p:sldId id="413" r:id="rId41"/>
    <p:sldId id="414" r:id="rId42"/>
    <p:sldId id="415" r:id="rId43"/>
    <p:sldId id="416" r:id="rId44"/>
    <p:sldId id="417" r:id="rId45"/>
    <p:sldId id="418" r:id="rId46"/>
    <p:sldId id="419" r:id="rId47"/>
    <p:sldId id="420" r:id="rId48"/>
    <p:sldId id="421" r:id="rId49"/>
    <p:sldId id="422" r:id="rId50"/>
    <p:sldId id="423" r:id="rId51"/>
    <p:sldId id="424" r:id="rId52"/>
    <p:sldId id="323" r:id="rId53"/>
    <p:sldId id="557" r:id="rId54"/>
    <p:sldId id="558" r:id="rId55"/>
    <p:sldId id="560" r:id="rId56"/>
    <p:sldId id="561" r:id="rId57"/>
    <p:sldId id="562" r:id="rId58"/>
    <p:sldId id="324" r:id="rId59"/>
    <p:sldId id="554" r:id="rId60"/>
    <p:sldId id="556" r:id="rId61"/>
    <p:sldId id="391" r:id="rId62"/>
    <p:sldId id="425" r:id="rId63"/>
    <p:sldId id="437" r:id="rId64"/>
    <p:sldId id="456" r:id="rId65"/>
    <p:sldId id="427" r:id="rId66"/>
    <p:sldId id="428" r:id="rId67"/>
    <p:sldId id="457" r:id="rId68"/>
    <p:sldId id="458" r:id="rId69"/>
    <p:sldId id="459" r:id="rId70"/>
    <p:sldId id="460" r:id="rId71"/>
    <p:sldId id="434" r:id="rId72"/>
    <p:sldId id="435" r:id="rId73"/>
    <p:sldId id="461" r:id="rId74"/>
    <p:sldId id="430" r:id="rId75"/>
    <p:sldId id="440" r:id="rId76"/>
    <p:sldId id="431" r:id="rId77"/>
    <p:sldId id="465" r:id="rId78"/>
    <p:sldId id="463" r:id="rId79"/>
    <p:sldId id="464" r:id="rId80"/>
    <p:sldId id="432" r:id="rId81"/>
    <p:sldId id="433" r:id="rId82"/>
    <p:sldId id="466" r:id="rId83"/>
    <p:sldId id="436" r:id="rId84"/>
    <p:sldId id="449" r:id="rId85"/>
    <p:sldId id="369" r:id="rId86"/>
    <p:sldId id="370" r:id="rId87"/>
    <p:sldId id="293" r:id="rId88"/>
    <p:sldId id="372" r:id="rId89"/>
    <p:sldId id="354" r:id="rId90"/>
    <p:sldId id="571" r:id="rId91"/>
    <p:sldId id="572" r:id="rId92"/>
    <p:sldId id="299" r:id="rId93"/>
    <p:sldId id="300" r:id="rId94"/>
    <p:sldId id="389" r:id="rId95"/>
    <p:sldId id="563" r:id="rId96"/>
    <p:sldId id="301" r:id="rId97"/>
    <p:sldId id="442" r:id="rId98"/>
    <p:sldId id="317" r:id="rId99"/>
    <p:sldId id="467" r:id="rId100"/>
    <p:sldId id="303" r:id="rId101"/>
    <p:sldId id="304" r:id="rId102"/>
    <p:sldId id="318" r:id="rId103"/>
    <p:sldId id="481" r:id="rId104"/>
    <p:sldId id="305" r:id="rId105"/>
    <p:sldId id="388" r:id="rId106"/>
    <p:sldId id="306" r:id="rId107"/>
    <p:sldId id="319" r:id="rId108"/>
    <p:sldId id="450" r:id="rId109"/>
    <p:sldId id="452" r:id="rId110"/>
    <p:sldId id="469" r:id="rId111"/>
    <p:sldId id="307" r:id="rId112"/>
    <p:sldId id="451" r:id="rId113"/>
    <p:sldId id="332" r:id="rId114"/>
    <p:sldId id="334" r:id="rId115"/>
    <p:sldId id="335" r:id="rId116"/>
    <p:sldId id="336" r:id="rId117"/>
    <p:sldId id="337" r:id="rId118"/>
    <p:sldId id="338" r:id="rId119"/>
    <p:sldId id="339" r:id="rId120"/>
    <p:sldId id="340" r:id="rId121"/>
    <p:sldId id="443" r:id="rId122"/>
    <p:sldId id="341" r:id="rId123"/>
    <p:sldId id="342" r:id="rId124"/>
    <p:sldId id="343" r:id="rId125"/>
    <p:sldId id="444" r:id="rId126"/>
    <p:sldId id="344" r:id="rId127"/>
    <p:sldId id="480" r:id="rId128"/>
    <p:sldId id="345" r:id="rId129"/>
    <p:sldId id="482" r:id="rId130"/>
    <p:sldId id="483" r:id="rId131"/>
    <p:sldId id="484" r:id="rId132"/>
    <p:sldId id="485" r:id="rId133"/>
    <p:sldId id="486" r:id="rId134"/>
    <p:sldId id="487" r:id="rId135"/>
    <p:sldId id="488" r:id="rId136"/>
    <p:sldId id="489" r:id="rId137"/>
    <p:sldId id="490" r:id="rId138"/>
    <p:sldId id="491" r:id="rId139"/>
    <p:sldId id="492" r:id="rId140"/>
    <p:sldId id="493" r:id="rId141"/>
    <p:sldId id="494" r:id="rId142"/>
    <p:sldId id="495" r:id="rId143"/>
    <p:sldId id="501" r:id="rId144"/>
    <p:sldId id="502" r:id="rId145"/>
    <p:sldId id="503" r:id="rId146"/>
    <p:sldId id="504" r:id="rId147"/>
    <p:sldId id="505" r:id="rId148"/>
    <p:sldId id="506" r:id="rId149"/>
    <p:sldId id="507" r:id="rId150"/>
    <p:sldId id="508" r:id="rId151"/>
    <p:sldId id="509" r:id="rId152"/>
    <p:sldId id="510" r:id="rId153"/>
    <p:sldId id="511" r:id="rId154"/>
    <p:sldId id="512" r:id="rId155"/>
    <p:sldId id="514" r:id="rId156"/>
    <p:sldId id="515" r:id="rId157"/>
    <p:sldId id="516" r:id="rId158"/>
    <p:sldId id="517" r:id="rId159"/>
    <p:sldId id="518" r:id="rId160"/>
    <p:sldId id="519" r:id="rId161"/>
    <p:sldId id="520" r:id="rId162"/>
    <p:sldId id="521" r:id="rId163"/>
    <p:sldId id="522" r:id="rId164"/>
    <p:sldId id="523" r:id="rId165"/>
    <p:sldId id="525" r:id="rId166"/>
    <p:sldId id="526" r:id="rId167"/>
    <p:sldId id="528" r:id="rId168"/>
    <p:sldId id="529" r:id="rId169"/>
    <p:sldId id="548" r:id="rId170"/>
    <p:sldId id="549" r:id="rId171"/>
    <p:sldId id="550" r:id="rId172"/>
    <p:sldId id="524" r:id="rId1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104" y="-5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notesMaster" Target="notesMasters/notesMaster1.xml"/><Relationship Id="rId175" Type="http://schemas.openxmlformats.org/officeDocument/2006/relationships/printerSettings" Target="printerSettings/printerSettings1.bin"/><Relationship Id="rId176" Type="http://schemas.openxmlformats.org/officeDocument/2006/relationships/presProps" Target="presProps.xml"/><Relationship Id="rId177" Type="http://schemas.openxmlformats.org/officeDocument/2006/relationships/viewProps" Target="viewProps.xml"/><Relationship Id="rId178" Type="http://schemas.openxmlformats.org/officeDocument/2006/relationships/theme" Target="theme/theme1.xml"/><Relationship Id="rId179"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424708-0737-BE4B-9118-E231AC67118D}" type="datetimeFigureOut">
              <a:rPr lang="en-US" smtClean="0"/>
              <a:t>08/02/2015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C59F75-AF73-4649-AFF6-AB9A1942F38D}" type="slidenum">
              <a:rPr lang="en-US" smtClean="0"/>
              <a:t>‹#›</a:t>
            </a:fld>
            <a:endParaRPr lang="en-US"/>
          </a:p>
        </p:txBody>
      </p:sp>
    </p:spTree>
    <p:extLst>
      <p:ext uri="{BB962C8B-B14F-4D97-AF65-F5344CB8AC3E}">
        <p14:creationId xmlns:p14="http://schemas.microsoft.com/office/powerpoint/2010/main" val="39195273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59F75-AF73-4649-AFF6-AB9A1942F38D}" type="slidenum">
              <a:rPr lang="en-US" smtClean="0"/>
              <a:t>4</a:t>
            </a:fld>
            <a:endParaRPr lang="en-US"/>
          </a:p>
        </p:txBody>
      </p:sp>
    </p:spTree>
    <p:extLst>
      <p:ext uri="{BB962C8B-B14F-4D97-AF65-F5344CB8AC3E}">
        <p14:creationId xmlns:p14="http://schemas.microsoft.com/office/powerpoint/2010/main" val="19103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latin typeface="Arial"/>
              <a:cs typeface="Arial"/>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solidFill>
                  <a:schemeClr val="accent1"/>
                </a:solidFill>
                <a:latin typeface="Arial"/>
                <a:cs typeface="Arial"/>
              </a:defRPr>
            </a:lvl1pPr>
          </a:lstStyle>
          <a:p>
            <a:r>
              <a:rPr kumimoji="0" lang="en-GB" dirty="0" smtClean="0"/>
              <a:t>Click to edit Master title style</a:t>
            </a:r>
            <a:endParaRPr kumimoji="0" lang="en-US" dirty="0"/>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en-GB" smtClean="0"/>
              <a:t>Click to edit Master subtitle style</a:t>
            </a:r>
            <a:endParaRPr kumimoji="0" lang="en-US"/>
          </a:p>
        </p:txBody>
      </p:sp>
      <p:sp>
        <p:nvSpPr>
          <p:cNvPr id="4" name="Date Placeholder 3"/>
          <p:cNvSpPr>
            <a:spLocks noGrp="1"/>
          </p:cNvSpPr>
          <p:nvPr>
            <p:ph type="dt" sz="half" idx="10"/>
          </p:nvPr>
        </p:nvSpPr>
        <p:spPr/>
        <p:txBody>
          <a:bodyPr/>
          <a:lstStyle>
            <a:lvl1pPr>
              <a:defRPr>
                <a:latin typeface="Arial"/>
                <a:cs typeface="Arial"/>
              </a:defRPr>
            </a:lvl1pPr>
          </a:lstStyle>
          <a:p>
            <a:fld id="{3AEA19B3-BC6D-4E56-93BC-B9B0EF1523FC}" type="datetime1">
              <a:rPr lang="en-US" smtClean="0"/>
              <a:pPr/>
              <a:t>08/02/2015</a:t>
            </a:fld>
            <a:endParaRPr lang="en-US"/>
          </a:p>
        </p:txBody>
      </p:sp>
      <p:sp>
        <p:nvSpPr>
          <p:cNvPr id="5" name="Footer Placeholder 4"/>
          <p:cNvSpPr>
            <a:spLocks noGrp="1"/>
          </p:cNvSpPr>
          <p:nvPr>
            <p:ph type="ftr" sz="quarter" idx="11"/>
          </p:nvPr>
        </p:nvSpPr>
        <p:spPr>
          <a:xfrm>
            <a:off x="3636280" y="6476999"/>
            <a:ext cx="5507719" cy="274320"/>
          </a:xfrm>
        </p:spPr>
        <p:txBody>
          <a:bodyPr/>
          <a:lstStyle>
            <a:lvl1pPr>
              <a:defRPr>
                <a:latin typeface="Arial"/>
                <a:cs typeface="Arial"/>
              </a:defRPr>
            </a:lvl1pPr>
          </a:lstStyle>
          <a:p>
            <a:r>
              <a:rPr lang="en-US" dirty="0" smtClean="0"/>
              <a:t>Slides by AG Colom</a:t>
            </a:r>
            <a:endParaRPr lang="en-US" dirty="0"/>
          </a:p>
        </p:txBody>
      </p:sp>
      <p:sp>
        <p:nvSpPr>
          <p:cNvPr id="10" name="Rectangle 9"/>
          <p:cNvSpPr/>
          <p:nvPr/>
        </p:nvSpPr>
        <p:spPr bwMode="invGray">
          <a:xfrm>
            <a:off x="0" y="5128334"/>
            <a:ext cx="9144000" cy="45720"/>
          </a:xfrm>
          <a:prstGeom prst="rect">
            <a:avLst/>
          </a:prstGeom>
          <a:solidFill>
            <a:schemeClr val="accent1"/>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latin typeface="Arial"/>
              <a:cs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p>
            <a:fld id="{37BBB37E-02E7-F349-BDF2-73F75C372B0F}" type="datetimeFigureOut">
              <a:rPr lang="en-US" smtClean="0"/>
              <a:pPr/>
              <a:t>08/02/2015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4B6DFFA7-FF0F-3040-A54C-AEE61C83AE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GB"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p>
            <a:fld id="{37BBB37E-02E7-F349-BDF2-73F75C372B0F}" type="datetimeFigureOut">
              <a:rPr lang="en-US" smtClean="0"/>
              <a:pPr/>
              <a:t>08/02/2015</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4B6DFFA7-FF0F-3040-A54C-AEE61C83AE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GB" dirty="0" smtClean="0"/>
              <a:t>Click to edit Master title style</a:t>
            </a:r>
            <a:endParaRPr kumimoji="0" lang="en-US" dirty="0"/>
          </a:p>
        </p:txBody>
      </p:sp>
      <p:sp>
        <p:nvSpPr>
          <p:cNvPr id="3" name="Content Placeholder 2"/>
          <p:cNvSpPr>
            <a:spLocks noGrp="1"/>
          </p:cNvSpPr>
          <p:nvPr>
            <p:ph idx="1"/>
          </p:nvPr>
        </p:nvSpPr>
        <p:spPr/>
        <p:txBody>
          <a:body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p>
            <a:fld id="{37BBB37E-02E7-F349-BDF2-73F75C372B0F}" type="datetimeFigureOut">
              <a:rPr lang="en-US" smtClean="0"/>
              <a:pPr/>
              <a:t>08/02/2015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4B6DFFA7-FF0F-3040-A54C-AEE61C83AE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lstStyle>
          <a:p>
            <a:r>
              <a:rPr kumimoji="0" lang="en-GB"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en-GB" smtClean="0"/>
              <a:t>Click to edit Master text styles</a:t>
            </a:r>
          </a:p>
        </p:txBody>
      </p:sp>
      <p:sp>
        <p:nvSpPr>
          <p:cNvPr id="4" name="Date Placeholder 3"/>
          <p:cNvSpPr>
            <a:spLocks noGrp="1"/>
          </p:cNvSpPr>
          <p:nvPr>
            <p:ph type="dt" sz="half" idx="10"/>
          </p:nvPr>
        </p:nvSpPr>
        <p:spPr/>
        <p:txBody>
          <a:bodyPr/>
          <a:lstStyle/>
          <a:p>
            <a:fld id="{FD8301A2-9537-4F11-903A-9D7FEDBB449A}" type="datetime1">
              <a:rPr lang="en-US" smtClean="0"/>
              <a:pPr/>
              <a:t>08/02/2015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09D441ED-22D9-48D6-AD92-DEFB122789E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5" name="Date Placeholder 4"/>
          <p:cNvSpPr>
            <a:spLocks noGrp="1"/>
          </p:cNvSpPr>
          <p:nvPr>
            <p:ph type="dt" sz="half" idx="10"/>
          </p:nvPr>
        </p:nvSpPr>
        <p:spPr/>
        <p:txBody>
          <a:bodyPr/>
          <a:lstStyle/>
          <a:p>
            <a:fld id="{37BBB37E-02E7-F349-BDF2-73F75C372B0F}" type="datetimeFigureOut">
              <a:rPr lang="en-US" smtClean="0"/>
              <a:pPr/>
              <a:t>08/02/2015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204396" y="6476999"/>
            <a:ext cx="733864" cy="274320"/>
          </a:xfrm>
          <a:prstGeom prst="rect">
            <a:avLst/>
          </a:prstGeom>
        </p:spPr>
        <p:txBody>
          <a:bodyPr/>
          <a:lstStyle/>
          <a:p>
            <a:fld id="{4B6DFFA7-FF0F-3040-A54C-AEE61C83AED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kumimoji="0" lang="en-GB"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GB"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GB"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7" name="Date Placeholder 6"/>
          <p:cNvSpPr>
            <a:spLocks noGrp="1"/>
          </p:cNvSpPr>
          <p:nvPr>
            <p:ph type="dt" sz="half" idx="10"/>
          </p:nvPr>
        </p:nvSpPr>
        <p:spPr/>
        <p:txBody>
          <a:bodyPr/>
          <a:lstStyle/>
          <a:p>
            <a:fld id="{37BBB37E-02E7-F349-BDF2-73F75C372B0F}" type="datetimeFigureOut">
              <a:rPr lang="en-US" smtClean="0"/>
              <a:pPr/>
              <a:t>08/02/2015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204396" y="6476999"/>
            <a:ext cx="733864" cy="274320"/>
          </a:xfrm>
          <a:prstGeom prst="rect">
            <a:avLst/>
          </a:prstGeom>
        </p:spPr>
        <p:txBody>
          <a:bodyPr/>
          <a:lstStyle/>
          <a:p>
            <a:fld id="{4B6DFFA7-FF0F-3040-A54C-AEE61C83AED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3" name="Date Placeholder 2"/>
          <p:cNvSpPr>
            <a:spLocks noGrp="1"/>
          </p:cNvSpPr>
          <p:nvPr>
            <p:ph type="dt" sz="half" idx="10"/>
          </p:nvPr>
        </p:nvSpPr>
        <p:spPr/>
        <p:txBody>
          <a:bodyPr/>
          <a:lstStyle/>
          <a:p>
            <a:fld id="{37BBB37E-02E7-F349-BDF2-73F75C372B0F}" type="datetimeFigureOut">
              <a:rPr lang="en-US" smtClean="0"/>
              <a:pPr/>
              <a:t>08/02/2015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4B6DFFA7-FF0F-3040-A54C-AEE61C83AE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BB37E-02E7-F349-BDF2-73F75C372B0F}" type="datetimeFigureOut">
              <a:rPr lang="en-US" smtClean="0"/>
              <a:pPr/>
              <a:t>08/02/2015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204396" y="6476999"/>
            <a:ext cx="733864" cy="274320"/>
          </a:xfrm>
          <a:prstGeom prst="rect">
            <a:avLst/>
          </a:prstGeom>
        </p:spPr>
        <p:txBody>
          <a:bodyPr/>
          <a:lstStyle/>
          <a:p>
            <a:fld id="{4B6DFFA7-FF0F-3040-A54C-AEE61C83AE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lstStyle>
          <a:p>
            <a:r>
              <a:rPr kumimoji="0" lang="en-GB"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GB" smtClean="0"/>
              <a:t>Click to edit Master text styles</a:t>
            </a:r>
          </a:p>
        </p:txBody>
      </p:sp>
      <p:sp>
        <p:nvSpPr>
          <p:cNvPr id="5" name="Date Placeholder 4"/>
          <p:cNvSpPr>
            <a:spLocks noGrp="1"/>
          </p:cNvSpPr>
          <p:nvPr>
            <p:ph type="dt" sz="half" idx="10"/>
          </p:nvPr>
        </p:nvSpPr>
        <p:spPr/>
        <p:txBody>
          <a:bodyPr/>
          <a:lstStyle/>
          <a:p>
            <a:fld id="{37BBB37E-02E7-F349-BDF2-73F75C372B0F}" type="datetimeFigureOut">
              <a:rPr lang="en-US" smtClean="0"/>
              <a:pPr/>
              <a:t>08/02/2015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204396" y="6476999"/>
            <a:ext cx="733864" cy="274320"/>
          </a:xfrm>
          <a:prstGeom prst="rect">
            <a:avLst/>
          </a:prstGeom>
        </p:spPr>
        <p:txBody>
          <a:bodyPr/>
          <a:lstStyle/>
          <a:p>
            <a:fld id="{0AE34B84-40E1-9744-9B5F-116BE6F32835}"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lstStyle>
          <a:p>
            <a:r>
              <a:rPr kumimoji="0" lang="en-GB"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en-GB"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GB"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37BBB37E-02E7-F349-BDF2-73F75C372B0F}" type="datetimeFigureOut">
              <a:rPr lang="en-US" smtClean="0"/>
              <a:pPr/>
              <a:t>08/02/2015</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fld id="{4B6DFFA7-FF0F-3040-A54C-AEE61C83AE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chemeClr val="accent1"/>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latin typeface="Arial"/>
              <a:cs typeface="Arial"/>
            </a:endParaRPr>
          </a:p>
        </p:txBody>
      </p:sp>
      <p:sp>
        <p:nvSpPr>
          <p:cNvPr id="7" name="Rectangle 6"/>
          <p:cNvSpPr/>
          <p:nvPr/>
        </p:nvSpPr>
        <p:spPr bwMode="ltGray">
          <a:xfrm>
            <a:off x="0" y="0"/>
            <a:ext cx="9143999" cy="1433733"/>
          </a:xfrm>
          <a:prstGeom prst="rect">
            <a:avLst/>
          </a:prstGeom>
          <a:solidFill>
            <a:schemeClr val="tx1"/>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solidFill>
                <a:schemeClr val="tx1"/>
              </a:solidFill>
              <a:latin typeface="Arial"/>
              <a:cs typeface="Aria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GB" dirty="0" smtClean="0"/>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GB" smtClean="0"/>
              <a:t>Click to edit Master text styles</a:t>
            </a:r>
          </a:p>
          <a:p>
            <a:pPr lvl="1" eaLnBrk="1" latinLnBrk="0" hangingPunct="1"/>
            <a:r>
              <a:rPr kumimoji="0" lang="en-GB" smtClean="0"/>
              <a:t>Second level</a:t>
            </a:r>
          </a:p>
          <a:p>
            <a:pPr lvl="2" eaLnBrk="1" latinLnBrk="0" hangingPunct="1"/>
            <a:r>
              <a:rPr kumimoji="0" lang="en-GB" smtClean="0"/>
              <a:t>Third level</a:t>
            </a:r>
          </a:p>
          <a:p>
            <a:pPr lvl="3" eaLnBrk="1" latinLnBrk="0" hangingPunct="1"/>
            <a:r>
              <a:rPr kumimoji="0" lang="en-GB" smtClean="0"/>
              <a:t>Fourth level</a:t>
            </a:r>
          </a:p>
          <a:p>
            <a:pPr lvl="4" eaLnBrk="1" latinLnBrk="0" hangingPunct="1"/>
            <a:r>
              <a:rPr kumimoji="0" lang="en-GB"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latin typeface="Arial"/>
                <a:cs typeface="Arial"/>
              </a:defRPr>
            </a:lvl1pPr>
          </a:lstStyle>
          <a:p>
            <a:fld id="{37BBB37E-02E7-F349-BDF2-73F75C372B0F}" type="datetimeFigureOut">
              <a:rPr lang="en-US" smtClean="0"/>
              <a:pPr/>
              <a:t>08/02/2015</a:t>
            </a:fld>
            <a:endParaRPr lang="en-US"/>
          </a:p>
        </p:txBody>
      </p:sp>
      <p:sp>
        <p:nvSpPr>
          <p:cNvPr id="5" name="Footer Placeholder 4"/>
          <p:cNvSpPr>
            <a:spLocks noGrp="1"/>
          </p:cNvSpPr>
          <p:nvPr>
            <p:ph type="ftr" sz="quarter" idx="3"/>
          </p:nvPr>
        </p:nvSpPr>
        <p:spPr>
          <a:xfrm>
            <a:off x="3184874" y="6476999"/>
            <a:ext cx="5507719" cy="274320"/>
          </a:xfrm>
          <a:prstGeom prst="rect">
            <a:avLst/>
          </a:prstGeom>
        </p:spPr>
        <p:txBody>
          <a:bodyPr vert="horz" lIns="45720" rIns="45720" bIns="0" rtlCol="0" anchor="b"/>
          <a:lstStyle>
            <a:lvl1pPr algn="r" eaLnBrk="1" latinLnBrk="0" hangingPunct="1">
              <a:defRPr kumimoji="0" sz="1200">
                <a:solidFill>
                  <a:schemeClr val="tx1">
                    <a:tint val="95000"/>
                  </a:schemeClr>
                </a:solidFill>
                <a:latin typeface="Arial"/>
                <a:cs typeface="Arial"/>
              </a:defRPr>
            </a:lvl1pPr>
          </a:lstStyle>
          <a:p>
            <a:r>
              <a:rPr lang="en-US" dirty="0" err="1" smtClean="0"/>
              <a:t>jQueryMobile</a:t>
            </a:r>
            <a:r>
              <a:rPr lang="en-US" dirty="0" smtClean="0"/>
              <a:t> – Anne-Gaelle Colom</a:t>
            </a:r>
            <a:endParaRPr lang="en-US" dirty="0"/>
          </a:p>
        </p:txBody>
      </p:sp>
    </p:spTree>
  </p:cSld>
  <p:clrMap bg1="dk1" tx1="lt1" bg2="dk2" tx2="lt2" accent1="accent1" accent2="accent2" accent3="accent3" accent4="accent4" accent5="accent5" accent6="accent6" hlink="hlink" folHlink="folHlink"/>
  <p:sldLayoutIdLst>
    <p:sldLayoutId id="2147484974" r:id="rId1"/>
    <p:sldLayoutId id="2147484975" r:id="rId2"/>
    <p:sldLayoutId id="2147484976" r:id="rId3"/>
    <p:sldLayoutId id="2147484977" r:id="rId4"/>
    <p:sldLayoutId id="2147484978" r:id="rId5"/>
    <p:sldLayoutId id="2147484979" r:id="rId6"/>
    <p:sldLayoutId id="2147484980" r:id="rId7"/>
    <p:sldLayoutId id="2147484981" r:id="rId8"/>
    <p:sldLayoutId id="2147484982" r:id="rId9"/>
    <p:sldLayoutId id="2147484983" r:id="rId10"/>
    <p:sldLayoutId id="2147484984" r:id="rId11"/>
  </p:sldLayoutIdLst>
  <p:txStyles>
    <p:titleStyle>
      <a:lvl1pPr algn="ctr" rtl="0" eaLnBrk="1" latinLnBrk="0" hangingPunct="1">
        <a:spcBef>
          <a:spcPct val="0"/>
        </a:spcBef>
        <a:buNone/>
        <a:defRPr kumimoji="0" sz="4500" b="1" kern="1200">
          <a:solidFill>
            <a:srgbClr val="000000"/>
          </a:solidFill>
          <a:effectLst/>
          <a:latin typeface="Arial"/>
          <a:ea typeface="+mj-ea"/>
          <a:cs typeface="Arial"/>
        </a:defRPr>
      </a:lvl1pPr>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Arial"/>
          <a:ea typeface="+mn-ea"/>
          <a:cs typeface="Arial"/>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Arial"/>
          <a:ea typeface="+mn-ea"/>
          <a:cs typeface="Arial"/>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Arial"/>
          <a:ea typeface="+mn-ea"/>
          <a:cs typeface="Arial"/>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Arial"/>
          <a:ea typeface="+mn-ea"/>
          <a:cs typeface="Arial"/>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Arial"/>
          <a:ea typeface="+mn-ea"/>
          <a:cs typeface="Arial"/>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 Id="rId3" Type="http://schemas.openxmlformats.org/officeDocument/2006/relationships/image" Target="../media/image95.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tiff"/><Relationship Id="rId3" Type="http://schemas.openxmlformats.org/officeDocument/2006/relationships/image" Target="../media/image97.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9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 Id="rId3" Type="http://schemas.openxmlformats.org/officeDocument/2006/relationships/image" Target="../media/image102.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image" Target="../media/image1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 Id="rId3" Type="http://schemas.openxmlformats.org/officeDocument/2006/relationships/image" Target="../media/image111.tiff"/></Relationships>
</file>

<file path=ppt/slides/_rels/slide121.xml.rels><?xml version="1.0" encoding="UTF-8" standalone="yes"?>
<Relationships xmlns="http://schemas.openxmlformats.org/package/2006/relationships"><Relationship Id="rId3" Type="http://schemas.openxmlformats.org/officeDocument/2006/relationships/image" Target="../media/image111.tiff"/><Relationship Id="rId4" Type="http://schemas.openxmlformats.org/officeDocument/2006/relationships/image" Target="../media/image112.tiff"/><Relationship Id="rId5" Type="http://schemas.openxmlformats.org/officeDocument/2006/relationships/image" Target="../media/image113.tiff"/><Relationship Id="rId1" Type="http://schemas.openxmlformats.org/officeDocument/2006/relationships/slideLayout" Target="../slideLayouts/slideLayout2.xml"/><Relationship Id="rId2" Type="http://schemas.openxmlformats.org/officeDocument/2006/relationships/image" Target="../media/image110.tif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tiff"/><Relationship Id="rId3" Type="http://schemas.openxmlformats.org/officeDocument/2006/relationships/image" Target="../media/image116.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tif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tif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tiff"/><Relationship Id="rId3" Type="http://schemas.openxmlformats.org/officeDocument/2006/relationships/image" Target="../media/image1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12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6.png"/><Relationship Id="rId3" Type="http://schemas.openxmlformats.org/officeDocument/2006/relationships/image" Target="../media/image12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tiff"/><Relationship Id="rId3" Type="http://schemas.openxmlformats.org/officeDocument/2006/relationships/image" Target="../media/image129.tif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tif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tif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tiff"/><Relationship Id="rId3" Type="http://schemas.openxmlformats.org/officeDocument/2006/relationships/image" Target="../media/image136.tiff"/></Relationships>
</file>

<file path=ppt/slides/_rels/slide147.xml.rels><?xml version="1.0" encoding="UTF-8" standalone="yes"?>
<Relationships xmlns="http://schemas.openxmlformats.org/package/2006/relationships"><Relationship Id="rId3" Type="http://schemas.openxmlformats.org/officeDocument/2006/relationships/image" Target="../media/image138.tiff"/><Relationship Id="rId4" Type="http://schemas.openxmlformats.org/officeDocument/2006/relationships/image" Target="../media/image139.tiff"/><Relationship Id="rId1" Type="http://schemas.openxmlformats.org/officeDocument/2006/relationships/slideLayout" Target="../slideLayouts/slideLayout2.xml"/><Relationship Id="rId2" Type="http://schemas.openxmlformats.org/officeDocument/2006/relationships/image" Target="../media/image137.tif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tif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tiff"/><Relationship Id="rId3" Type="http://schemas.openxmlformats.org/officeDocument/2006/relationships/image" Target="../media/image143.tif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tiff"/><Relationship Id="rId3" Type="http://schemas.openxmlformats.org/officeDocument/2006/relationships/image" Target="../media/image144.tif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tiff"/><Relationship Id="rId3" Type="http://schemas.openxmlformats.org/officeDocument/2006/relationships/image" Target="../media/image146.tif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tiff"/><Relationship Id="rId3" Type="http://schemas.openxmlformats.org/officeDocument/2006/relationships/image" Target="../media/image148.tif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tiff"/><Relationship Id="rId3" Type="http://schemas.openxmlformats.org/officeDocument/2006/relationships/image" Target="../media/image150.tif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tif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tif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tif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4.tif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tif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 Id="rId3" Type="http://schemas.openxmlformats.org/officeDocument/2006/relationships/image" Target="../media/image15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8.tif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pi.jquerymobile.com" TargetMode="External"/><Relationship Id="rId3" Type="http://schemas.openxmlformats.org/officeDocument/2006/relationships/hyperlink" Target="http://demos.jquerymobile.com/1.4.5/"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jpe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png"/><Relationship Id="rId10"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32.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 Id="rId3" Type="http://schemas.openxmlformats.org/officeDocument/2006/relationships/image" Target="../media/image35.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tiff"/></Relationships>
</file>

<file path=ppt/slides/_rels/slide61.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tiff"/><Relationship Id="rId3" Type="http://schemas.openxmlformats.org/officeDocument/2006/relationships/image" Target="../media/image66.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hyperlink" Target="http://glyphish.com/"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tiff"/><Relationship Id="rId3" Type="http://schemas.openxmlformats.org/officeDocument/2006/relationships/image" Target="../media/image75.tiff"/></Relationships>
</file>

<file path=ppt/slides/_rels/slide86.xml.rels><?xml version="1.0" encoding="UTF-8" standalone="yes"?>
<Relationships xmlns="http://schemas.openxmlformats.org/package/2006/relationships"><Relationship Id="rId3" Type="http://schemas.openxmlformats.org/officeDocument/2006/relationships/image" Target="../media/image77.tiff"/><Relationship Id="rId4" Type="http://schemas.openxmlformats.org/officeDocument/2006/relationships/image" Target="../media/image78.tiff"/><Relationship Id="rId1" Type="http://schemas.openxmlformats.org/officeDocument/2006/relationships/slideLayout" Target="../slideLayouts/slideLayout2.xml"/><Relationship Id="rId2" Type="http://schemas.openxmlformats.org/officeDocument/2006/relationships/image" Target="../media/image76.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tiff"/><Relationship Id="rId3" Type="http://schemas.openxmlformats.org/officeDocument/2006/relationships/image" Target="../media/image80.tiff"/></Relationships>
</file>

<file path=ppt/slides/_rels/slide88.xml.rels><?xml version="1.0" encoding="UTF-8" standalone="yes"?>
<Relationships xmlns="http://schemas.openxmlformats.org/package/2006/relationships"><Relationship Id="rId3" Type="http://schemas.openxmlformats.org/officeDocument/2006/relationships/image" Target="../media/image82.tiff"/><Relationship Id="rId4" Type="http://schemas.openxmlformats.org/officeDocument/2006/relationships/image" Target="../media/image83.tiff"/><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321707"/>
            <a:ext cx="8077200" cy="1673352"/>
          </a:xfrm>
        </p:spPr>
        <p:txBody>
          <a:bodyPr/>
          <a:lstStyle/>
          <a:p>
            <a:endParaRPr lang="en-US" dirty="0">
              <a:solidFill>
                <a:schemeClr val="tx1"/>
              </a:solidFill>
            </a:endParaRPr>
          </a:p>
        </p:txBody>
      </p:sp>
      <p:sp>
        <p:nvSpPr>
          <p:cNvPr id="3" name="Subtitle 2"/>
          <p:cNvSpPr>
            <a:spLocks noGrp="1"/>
          </p:cNvSpPr>
          <p:nvPr>
            <p:ph type="subTitle" idx="1"/>
          </p:nvPr>
        </p:nvSpPr>
        <p:spPr>
          <a:xfrm>
            <a:off x="685800" y="3703053"/>
            <a:ext cx="8077200" cy="1122947"/>
          </a:xfrm>
        </p:spPr>
        <p:txBody>
          <a:bodyPr>
            <a:normAutofit/>
          </a:bodyPr>
          <a:lstStyle/>
          <a:p>
            <a:r>
              <a:rPr lang="en-US" dirty="0" smtClean="0"/>
              <a:t>ECWM506 </a:t>
            </a:r>
            <a:r>
              <a:rPr lang="en-US" dirty="0" smtClean="0"/>
              <a:t>– Anne-Gaelle Colom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3365743"/>
            <a:ext cx="9144000" cy="1617973"/>
          </a:xfrm>
          <a:prstGeom prst="rect">
            <a:avLst/>
          </a:prstGeom>
        </p:spPr>
      </p:pic>
      <p:sp>
        <p:nvSpPr>
          <p:cNvPr id="9" name="Title 8"/>
          <p:cNvSpPr>
            <a:spLocks noGrp="1"/>
          </p:cNvSpPr>
          <p:nvPr>
            <p:ph type="title"/>
          </p:nvPr>
        </p:nvSpPr>
        <p:spPr/>
        <p:txBody>
          <a:bodyPr>
            <a:normAutofit fontScale="90000"/>
          </a:bodyPr>
          <a:lstStyle/>
          <a:p>
            <a:r>
              <a:rPr lang="en-US" dirty="0" smtClean="0"/>
              <a:t>One codebase</a:t>
            </a:r>
            <a:br>
              <a:rPr lang="en-US" dirty="0" smtClean="0"/>
            </a:br>
            <a:r>
              <a:rPr lang="en-US" dirty="0" smtClean="0"/>
              <a:t>All platforms</a:t>
            </a:r>
            <a:endParaRPr lang="en-US" dirty="0"/>
          </a:p>
        </p:txBody>
      </p:sp>
    </p:spTree>
    <p:extLst>
      <p:ext uri="{BB962C8B-B14F-4D97-AF65-F5344CB8AC3E}">
        <p14:creationId xmlns:p14="http://schemas.microsoft.com/office/powerpoint/2010/main" val="247443390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 button lists</a:t>
            </a:r>
            <a:endParaRPr lang="en-US" dirty="0"/>
          </a:p>
        </p:txBody>
      </p:sp>
      <p:pic>
        <p:nvPicPr>
          <p:cNvPr id="4" name="Picture 3"/>
          <p:cNvPicPr>
            <a:picLocks noChangeAspect="1"/>
          </p:cNvPicPr>
          <p:nvPr/>
        </p:nvPicPr>
        <p:blipFill>
          <a:blip r:embed="rId2"/>
          <a:stretch>
            <a:fillRect/>
          </a:stretch>
        </p:blipFill>
        <p:spPr>
          <a:xfrm>
            <a:off x="217923" y="1590842"/>
            <a:ext cx="3372203" cy="5037228"/>
          </a:xfrm>
          <a:prstGeom prst="rect">
            <a:avLst/>
          </a:prstGeom>
        </p:spPr>
      </p:pic>
      <p:sp>
        <p:nvSpPr>
          <p:cNvPr id="5" name="Rectangle 4"/>
          <p:cNvSpPr/>
          <p:nvPr/>
        </p:nvSpPr>
        <p:spPr>
          <a:xfrm>
            <a:off x="3769894" y="1590842"/>
            <a:ext cx="5374106" cy="3970318"/>
          </a:xfrm>
          <a:prstGeom prst="rect">
            <a:avLst/>
          </a:prstGeom>
        </p:spPr>
        <p:txBody>
          <a:bodyPr wrap="square">
            <a:spAutoFit/>
          </a:bodyPr>
          <a:lstStyle/>
          <a:p>
            <a:endParaRPr lang="en-US" b="1" dirty="0" smtClean="0">
              <a:latin typeface="Lucida Console"/>
              <a:cs typeface="Lucida Console"/>
            </a:endParaRPr>
          </a:p>
          <a:p>
            <a:endParaRPr lang="en-US" b="1" dirty="0" smtClean="0">
              <a:latin typeface="Lucida Console"/>
              <a:cs typeface="Lucida Console"/>
            </a:endParaRPr>
          </a:p>
          <a:p>
            <a:endParaRPr lang="en-US" b="1" dirty="0" smtClean="0">
              <a:latin typeface="Lucida Console"/>
              <a:cs typeface="Lucida Console"/>
            </a:endParaRPr>
          </a:p>
          <a:p>
            <a:endParaRPr lang="en-US" b="1" dirty="0" smtClean="0">
              <a:latin typeface="Lucida Console"/>
              <a:cs typeface="Lucida Console"/>
            </a:endParaRPr>
          </a:p>
          <a:p>
            <a:r>
              <a:rPr lang="en-US" b="1" dirty="0" smtClean="0">
                <a:latin typeface="Lucida Console"/>
                <a:cs typeface="Lucida Console"/>
              </a:rPr>
              <a:t>&lt;</a:t>
            </a:r>
            <a:r>
              <a:rPr lang="en-US" b="1" dirty="0" err="1" smtClean="0">
                <a:latin typeface="Lucida Console"/>
                <a:cs typeface="Lucida Console"/>
              </a:rPr>
              <a:t>li</a:t>
            </a:r>
            <a:r>
              <a:rPr lang="en-US" b="1" dirty="0" smtClean="0">
                <a:latin typeface="Lucida Console"/>
                <a:cs typeface="Lucida Console"/>
              </a:rPr>
              <a:t>&gt;</a:t>
            </a:r>
          </a:p>
          <a:p>
            <a:r>
              <a:rPr lang="en-US" b="1" dirty="0" smtClean="0">
                <a:latin typeface="Lucida Console"/>
                <a:cs typeface="Lucida Console"/>
              </a:rPr>
              <a:t>	&lt;a </a:t>
            </a:r>
            <a:r>
              <a:rPr lang="en-US" b="1" dirty="0" err="1" smtClean="0">
                <a:latin typeface="Lucida Console"/>
                <a:cs typeface="Lucida Console"/>
              </a:rPr>
              <a:t>href</a:t>
            </a:r>
            <a:r>
              <a:rPr lang="en-US" b="1" dirty="0" smtClean="0">
                <a:latin typeface="Lucida Console"/>
                <a:cs typeface="Lucida Console"/>
              </a:rPr>
              <a:t>="bb-</a:t>
            </a:r>
            <a:r>
              <a:rPr lang="en-US" b="1" dirty="0" err="1" smtClean="0">
                <a:latin typeface="Lucida Console"/>
                <a:cs typeface="Lucida Console"/>
              </a:rPr>
              <a:t>detail.html</a:t>
            </a:r>
            <a:r>
              <a:rPr lang="en-US" b="1" dirty="0" smtClean="0">
                <a:latin typeface="Lucida Console"/>
                <a:cs typeface="Lucida Console"/>
              </a:rPr>
              <a:t>"&gt;</a:t>
            </a:r>
          </a:p>
          <a:p>
            <a:r>
              <a:rPr lang="en-US" b="1" dirty="0" smtClean="0">
                <a:latin typeface="Lucida Console"/>
                <a:cs typeface="Lucida Console"/>
              </a:rPr>
              <a:t>	&lt;</a:t>
            </a:r>
            <a:r>
              <a:rPr lang="en-US" b="1" dirty="0" err="1" smtClean="0">
                <a:latin typeface="Lucida Console"/>
                <a:cs typeface="Lucida Console"/>
              </a:rPr>
              <a:t>img</a:t>
            </a:r>
            <a:r>
              <a:rPr lang="en-US" b="1" dirty="0" smtClean="0">
                <a:latin typeface="Lucida Console"/>
                <a:cs typeface="Lucida Console"/>
              </a:rPr>
              <a:t> </a:t>
            </a:r>
            <a:r>
              <a:rPr lang="en-US" b="1" dirty="0" err="1" smtClean="0">
                <a:latin typeface="Lucida Console"/>
                <a:cs typeface="Lucida Console"/>
              </a:rPr>
              <a:t>src</a:t>
            </a:r>
            <a:r>
              <a:rPr lang="en-US" b="1" dirty="0" smtClean="0">
                <a:latin typeface="Lucida Console"/>
                <a:cs typeface="Lucida Console"/>
              </a:rPr>
              <a:t>="images/album-</a:t>
            </a:r>
            <a:r>
              <a:rPr lang="en-US" b="1" dirty="0" err="1" smtClean="0">
                <a:latin typeface="Lucida Console"/>
                <a:cs typeface="Lucida Console"/>
              </a:rPr>
              <a:t>bb.jpg</a:t>
            </a:r>
            <a:r>
              <a:rPr lang="en-US" b="1" dirty="0" smtClean="0">
                <a:latin typeface="Lucida Console"/>
                <a:cs typeface="Lucida Console"/>
              </a:rPr>
              <a:t>" /&gt;</a:t>
            </a:r>
          </a:p>
          <a:p>
            <a:r>
              <a:rPr lang="en-US" b="1" dirty="0" smtClean="0">
                <a:latin typeface="Lucida Console"/>
                <a:cs typeface="Lucida Console"/>
              </a:rPr>
              <a:t>	&lt;h3&gt;Broken Bells&lt;/h3&gt;</a:t>
            </a:r>
          </a:p>
          <a:p>
            <a:r>
              <a:rPr lang="en-US" b="1" dirty="0" smtClean="0">
                <a:latin typeface="Lucida Console"/>
                <a:cs typeface="Lucida Console"/>
              </a:rPr>
              <a:t>	&lt;</a:t>
            </a:r>
            <a:r>
              <a:rPr lang="en-US" b="1" dirty="0" err="1" smtClean="0">
                <a:latin typeface="Lucida Console"/>
                <a:cs typeface="Lucida Console"/>
              </a:rPr>
              <a:t>p</a:t>
            </a:r>
            <a:r>
              <a:rPr lang="en-US" b="1" dirty="0" smtClean="0">
                <a:latin typeface="Lucida Console"/>
                <a:cs typeface="Lucida Console"/>
              </a:rPr>
              <a:t>&gt;Broken Bells&lt;/</a:t>
            </a:r>
            <a:r>
              <a:rPr lang="en-US" b="1" dirty="0" err="1" smtClean="0">
                <a:latin typeface="Lucida Console"/>
                <a:cs typeface="Lucida Console"/>
              </a:rPr>
              <a:t>p</a:t>
            </a:r>
            <a:r>
              <a:rPr lang="en-US" b="1" dirty="0" smtClean="0">
                <a:latin typeface="Lucida Console"/>
                <a:cs typeface="Lucida Console"/>
              </a:rPr>
              <a:t>&gt;</a:t>
            </a:r>
          </a:p>
          <a:p>
            <a:r>
              <a:rPr lang="en-US" b="1" dirty="0" smtClean="0">
                <a:latin typeface="Lucida Console"/>
                <a:cs typeface="Lucida Console"/>
              </a:rPr>
              <a:t>	&lt;/a&gt;</a:t>
            </a:r>
          </a:p>
          <a:p>
            <a:r>
              <a:rPr lang="en-US" b="1" dirty="0" smtClean="0">
                <a:latin typeface="Lucida Console"/>
                <a:cs typeface="Lucida Console"/>
              </a:rPr>
              <a:t>	</a:t>
            </a:r>
            <a:r>
              <a:rPr lang="en-US" b="1" dirty="0" smtClean="0">
                <a:solidFill>
                  <a:srgbClr val="FFD25D"/>
                </a:solidFill>
                <a:latin typeface="Lucida Console"/>
                <a:cs typeface="Lucida Console"/>
              </a:rPr>
              <a:t>&lt;a </a:t>
            </a:r>
            <a:r>
              <a:rPr lang="en-US" b="1" dirty="0" err="1" smtClean="0">
                <a:solidFill>
                  <a:srgbClr val="FFD25D"/>
                </a:solidFill>
                <a:latin typeface="Lucida Console"/>
                <a:cs typeface="Lucida Console"/>
              </a:rPr>
              <a:t>href</a:t>
            </a:r>
            <a:r>
              <a:rPr lang="en-US" b="1" dirty="0" smtClean="0">
                <a:solidFill>
                  <a:srgbClr val="FFD25D"/>
                </a:solidFill>
                <a:latin typeface="Lucida Console"/>
                <a:cs typeface="Lucida Console"/>
              </a:rPr>
              <a:t>="bb-</a:t>
            </a:r>
            <a:r>
              <a:rPr lang="en-US" b="1" dirty="0" err="1" smtClean="0">
                <a:solidFill>
                  <a:srgbClr val="FFD25D"/>
                </a:solidFill>
                <a:latin typeface="Lucida Console"/>
                <a:cs typeface="Lucida Console"/>
              </a:rPr>
              <a:t>purchase.html</a:t>
            </a:r>
            <a:r>
              <a:rPr lang="en-US" b="1" dirty="0" smtClean="0">
                <a:solidFill>
                  <a:srgbClr val="FFD25D"/>
                </a:solidFill>
                <a:latin typeface="Lucida Console"/>
                <a:cs typeface="Lucida Console"/>
              </a:rPr>
              <a:t>" </a:t>
            </a:r>
          </a:p>
          <a:p>
            <a:r>
              <a:rPr lang="en-US" b="1" dirty="0" smtClean="0">
                <a:solidFill>
                  <a:srgbClr val="FFD25D"/>
                </a:solidFill>
                <a:latin typeface="Lucida Console"/>
                <a:cs typeface="Lucida Console"/>
              </a:rPr>
              <a:t>	data-</a:t>
            </a:r>
            <a:r>
              <a:rPr lang="en-US" b="1" dirty="0" err="1" smtClean="0">
                <a:solidFill>
                  <a:srgbClr val="FFD25D"/>
                </a:solidFill>
                <a:latin typeface="Lucida Console"/>
                <a:cs typeface="Lucida Console"/>
              </a:rPr>
              <a:t>rel</a:t>
            </a:r>
            <a:r>
              <a:rPr lang="en-US" b="1" dirty="0" smtClean="0">
                <a:solidFill>
                  <a:srgbClr val="FFD25D"/>
                </a:solidFill>
                <a:latin typeface="Lucida Console"/>
                <a:cs typeface="Lucida Console"/>
              </a:rPr>
              <a:t>="dialog"&gt;Purchase album</a:t>
            </a:r>
          </a:p>
          <a:p>
            <a:r>
              <a:rPr lang="en-US" b="1" dirty="0" smtClean="0">
                <a:solidFill>
                  <a:srgbClr val="FFD25D"/>
                </a:solidFill>
                <a:latin typeface="Lucida Console"/>
                <a:cs typeface="Lucida Console"/>
              </a:rPr>
              <a:t>	&lt;/a&gt;</a:t>
            </a:r>
          </a:p>
          <a:p>
            <a:r>
              <a:rPr lang="en-US" b="1" dirty="0" smtClean="0">
                <a:latin typeface="Lucida Console"/>
                <a:cs typeface="Lucida Console"/>
              </a:rPr>
              <a:t>&lt;/</a:t>
            </a:r>
            <a:r>
              <a:rPr lang="en-US" b="1" dirty="0" err="1" smtClean="0">
                <a:latin typeface="Lucida Console"/>
                <a:cs typeface="Lucida Console"/>
              </a:rPr>
              <a:t>li</a:t>
            </a:r>
            <a:r>
              <a:rPr lang="en-US" b="1" dirty="0" smtClean="0">
                <a:latin typeface="Lucida Console"/>
                <a:cs typeface="Lucida Console"/>
              </a:rPr>
              <a:t>&gt;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Icons and count bubbles</a:t>
            </a:r>
            <a:endParaRPr lang="en-US" dirty="0"/>
          </a:p>
        </p:txBody>
      </p:sp>
      <p:pic>
        <p:nvPicPr>
          <p:cNvPr id="6" name="Picture 5" descr="bubble1.tiff"/>
          <p:cNvPicPr>
            <a:picLocks noChangeAspect="1"/>
          </p:cNvPicPr>
          <p:nvPr/>
        </p:nvPicPr>
        <p:blipFill>
          <a:blip r:embed="rId2"/>
          <a:stretch>
            <a:fillRect/>
          </a:stretch>
        </p:blipFill>
        <p:spPr>
          <a:xfrm>
            <a:off x="0" y="1488384"/>
            <a:ext cx="3971424" cy="5161514"/>
          </a:xfrm>
          <a:prstGeom prst="rect">
            <a:avLst/>
          </a:prstGeom>
        </p:spPr>
      </p:pic>
      <p:sp>
        <p:nvSpPr>
          <p:cNvPr id="7" name="Rectangle 6"/>
          <p:cNvSpPr/>
          <p:nvPr/>
        </p:nvSpPr>
        <p:spPr>
          <a:xfrm>
            <a:off x="3796339" y="2705935"/>
            <a:ext cx="5347661" cy="2308324"/>
          </a:xfrm>
          <a:prstGeom prst="rect">
            <a:avLst/>
          </a:prstGeom>
        </p:spPr>
        <p:txBody>
          <a:bodyPr wrap="square">
            <a:spAutoFit/>
          </a:bodyPr>
          <a:lstStyle/>
          <a:p>
            <a:r>
              <a:rPr lang="en-US" b="1" dirty="0" smtClean="0">
                <a:solidFill>
                  <a:srgbClr val="FFFFFF"/>
                </a:solidFill>
                <a:latin typeface="Lucida Console"/>
                <a:cs typeface="Lucida Console"/>
              </a:rPr>
              <a:t>&lt;</a:t>
            </a:r>
            <a:r>
              <a:rPr lang="en-US" b="1" dirty="0" err="1" smtClean="0">
                <a:solidFill>
                  <a:srgbClr val="FFFFFF"/>
                </a:solidFill>
                <a:latin typeface="Lucida Console"/>
                <a:cs typeface="Lucida Console"/>
              </a:rPr>
              <a:t>li</a:t>
            </a:r>
            <a:r>
              <a:rPr lang="en-US" b="1" dirty="0" smtClean="0">
                <a:solidFill>
                  <a:srgbClr val="FFFFFF"/>
                </a:solidFill>
                <a:latin typeface="Lucida Console"/>
                <a:cs typeface="Lucida Console"/>
              </a:rPr>
              <a:t>&gt;</a:t>
            </a:r>
          </a:p>
          <a:p>
            <a:r>
              <a:rPr lang="en-US" b="1" dirty="0" smtClean="0">
                <a:solidFill>
                  <a:srgbClr val="FFFFFF"/>
                </a:solidFill>
                <a:latin typeface="Lucida Console"/>
                <a:cs typeface="Lucida Console"/>
              </a:rPr>
              <a:t>	&lt;a </a:t>
            </a:r>
            <a:r>
              <a:rPr lang="en-US" b="1" dirty="0" err="1" smtClean="0">
                <a:solidFill>
                  <a:srgbClr val="FFFFFF"/>
                </a:solidFill>
                <a:latin typeface="Lucida Console"/>
                <a:cs typeface="Lucida Console"/>
              </a:rPr>
              <a:t>href</a:t>
            </a:r>
            <a:r>
              <a:rPr lang="en-US" b="1" dirty="0" smtClean="0">
                <a:solidFill>
                  <a:srgbClr val="FFFFFF"/>
                </a:solidFill>
                <a:latin typeface="Lucida Console"/>
                <a:cs typeface="Lucida Console"/>
              </a:rPr>
              <a:t>="</a:t>
            </a:r>
            <a:r>
              <a:rPr lang="en-US" b="1" dirty="0" err="1" smtClean="0">
                <a:solidFill>
                  <a:srgbClr val="FFFFFF"/>
                </a:solidFill>
                <a:latin typeface="Lucida Console"/>
                <a:cs typeface="Lucida Console"/>
              </a:rPr>
              <a:t>france</a:t>
            </a:r>
            <a:r>
              <a:rPr lang="en-US" b="1" dirty="0" smtClean="0">
                <a:solidFill>
                  <a:srgbClr val="FFFFFF"/>
                </a:solidFill>
                <a:latin typeface="Lucida Console"/>
                <a:cs typeface="Lucida Console"/>
              </a:rPr>
              <a:t>/"&gt;</a:t>
            </a:r>
          </a:p>
          <a:p>
            <a:r>
              <a:rPr lang="en-US" b="1" dirty="0" smtClean="0">
                <a:solidFill>
                  <a:schemeClr val="accent1">
                    <a:lumMod val="40000"/>
                    <a:lumOff val="60000"/>
                  </a:schemeClr>
                </a:solidFill>
                <a:latin typeface="Lucida Console"/>
                <a:cs typeface="Lucida Console"/>
              </a:rPr>
              <a:t>	&lt;</a:t>
            </a:r>
            <a:r>
              <a:rPr lang="en-US" b="1" dirty="0" err="1" smtClean="0">
                <a:solidFill>
                  <a:schemeClr val="accent1">
                    <a:lumMod val="40000"/>
                    <a:lumOff val="60000"/>
                  </a:schemeClr>
                </a:solidFill>
                <a:latin typeface="Lucida Console"/>
                <a:cs typeface="Lucida Console"/>
              </a:rPr>
              <a:t>img</a:t>
            </a:r>
            <a:r>
              <a:rPr lang="en-US" b="1" dirty="0" smtClean="0">
                <a:solidFill>
                  <a:schemeClr val="accent1">
                    <a:lumMod val="40000"/>
                    <a:lumOff val="60000"/>
                  </a:schemeClr>
                </a:solidFill>
                <a:latin typeface="Lucida Console"/>
                <a:cs typeface="Lucida Console"/>
              </a:rPr>
              <a:t> </a:t>
            </a:r>
            <a:r>
              <a:rPr lang="en-US" b="1" dirty="0" err="1" smtClean="0">
                <a:solidFill>
                  <a:schemeClr val="accent1">
                    <a:lumMod val="40000"/>
                    <a:lumOff val="60000"/>
                  </a:schemeClr>
                </a:solidFill>
                <a:latin typeface="Lucida Console"/>
                <a:cs typeface="Lucida Console"/>
              </a:rPr>
              <a:t>src</a:t>
            </a:r>
            <a:r>
              <a:rPr lang="en-US" b="1" dirty="0" smtClean="0">
                <a:solidFill>
                  <a:schemeClr val="accent1">
                    <a:lumMod val="40000"/>
                    <a:lumOff val="60000"/>
                  </a:schemeClr>
                </a:solidFill>
                <a:latin typeface="Lucida Console"/>
                <a:cs typeface="Lucida Console"/>
              </a:rPr>
              <a:t>="images/</a:t>
            </a:r>
            <a:r>
              <a:rPr lang="en-US" b="1" dirty="0" err="1" smtClean="0">
                <a:solidFill>
                  <a:schemeClr val="accent1">
                    <a:lumMod val="40000"/>
                    <a:lumOff val="60000"/>
                  </a:schemeClr>
                </a:solidFill>
                <a:latin typeface="Lucida Console"/>
                <a:cs typeface="Lucida Console"/>
              </a:rPr>
              <a:t>gf.png</a:t>
            </a:r>
            <a:r>
              <a:rPr lang="en-US" b="1" dirty="0" smtClean="0">
                <a:solidFill>
                  <a:schemeClr val="accent1">
                    <a:lumMod val="40000"/>
                    <a:lumOff val="60000"/>
                  </a:schemeClr>
                </a:solidFill>
                <a:latin typeface="Lucida Console"/>
                <a:cs typeface="Lucida Console"/>
              </a:rPr>
              <a:t>" 	alt="France" class="</a:t>
            </a:r>
            <a:r>
              <a:rPr lang="en-US" b="1" dirty="0" err="1" smtClean="0">
                <a:solidFill>
                  <a:schemeClr val="accent1">
                    <a:lumMod val="40000"/>
                    <a:lumOff val="60000"/>
                  </a:schemeClr>
                </a:solidFill>
                <a:latin typeface="Lucida Console"/>
                <a:cs typeface="Lucida Console"/>
              </a:rPr>
              <a:t>ui-li-icon</a:t>
            </a:r>
            <a:r>
              <a:rPr lang="en-US" b="1" dirty="0" smtClean="0">
                <a:solidFill>
                  <a:schemeClr val="accent1">
                    <a:lumMod val="40000"/>
                    <a:lumOff val="60000"/>
                  </a:schemeClr>
                </a:solidFill>
                <a:latin typeface="Lucida Console"/>
                <a:cs typeface="Lucida Console"/>
              </a:rPr>
              <a:t>"&gt;</a:t>
            </a:r>
          </a:p>
          <a:p>
            <a:r>
              <a:rPr lang="en-US" b="1" dirty="0" smtClean="0">
                <a:solidFill>
                  <a:srgbClr val="FFFFFF"/>
                </a:solidFill>
                <a:latin typeface="Lucida Console"/>
                <a:cs typeface="Lucida Console"/>
              </a:rPr>
              <a:t>	France</a:t>
            </a:r>
          </a:p>
          <a:p>
            <a:r>
              <a:rPr lang="en-US" b="1" dirty="0" smtClean="0">
                <a:solidFill>
                  <a:srgbClr val="FFE193"/>
                </a:solidFill>
                <a:latin typeface="Lucida Console"/>
                <a:cs typeface="Lucida Console"/>
              </a:rPr>
              <a:t>	&lt;span class="</a:t>
            </a:r>
            <a:r>
              <a:rPr lang="en-US" b="1" dirty="0" err="1" smtClean="0">
                <a:solidFill>
                  <a:srgbClr val="FFE193"/>
                </a:solidFill>
                <a:latin typeface="Lucida Console"/>
                <a:cs typeface="Lucida Console"/>
              </a:rPr>
              <a:t>ui-li-count</a:t>
            </a:r>
            <a:r>
              <a:rPr lang="en-US" b="1" dirty="0" smtClean="0">
                <a:solidFill>
                  <a:srgbClr val="FFE193"/>
                </a:solidFill>
                <a:latin typeface="Lucida Console"/>
                <a:cs typeface="Lucida Console"/>
              </a:rPr>
              <a:t>"&gt;4&lt;/span&gt;</a:t>
            </a:r>
          </a:p>
          <a:p>
            <a:r>
              <a:rPr lang="en-US" b="1" dirty="0" smtClean="0">
                <a:solidFill>
                  <a:srgbClr val="FFFFFF"/>
                </a:solidFill>
                <a:latin typeface="Lucida Console"/>
                <a:cs typeface="Lucida Console"/>
              </a:rPr>
              <a:t>	&lt;/a&gt;</a:t>
            </a:r>
          </a:p>
          <a:p>
            <a:r>
              <a:rPr lang="en-US" b="1" dirty="0" smtClean="0">
                <a:solidFill>
                  <a:srgbClr val="FFFFFF"/>
                </a:solidFill>
                <a:latin typeface="Lucida Console"/>
                <a:cs typeface="Lucida Console"/>
              </a:rPr>
              <a:t>&lt;/</a:t>
            </a:r>
            <a:r>
              <a:rPr lang="en-US" b="1" dirty="0" err="1" smtClean="0">
                <a:solidFill>
                  <a:srgbClr val="FFFFFF"/>
                </a:solidFill>
                <a:latin typeface="Lucida Console"/>
                <a:cs typeface="Lucida Console"/>
              </a:rPr>
              <a:t>li</a:t>
            </a:r>
            <a:r>
              <a:rPr lang="en-US" b="1" dirty="0" smtClean="0">
                <a:solidFill>
                  <a:srgbClr val="FFFFFF"/>
                </a:solidFill>
                <a:latin typeface="Lucida Console"/>
                <a:cs typeface="Lucida Console"/>
              </a:rPr>
              <a:t>&gt;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dividers</a:t>
            </a:r>
            <a:endParaRPr lang="en-US" dirty="0"/>
          </a:p>
        </p:txBody>
      </p:sp>
      <p:pic>
        <p:nvPicPr>
          <p:cNvPr id="4" name="Picture 3"/>
          <p:cNvPicPr>
            <a:picLocks noChangeAspect="1"/>
          </p:cNvPicPr>
          <p:nvPr/>
        </p:nvPicPr>
        <p:blipFill>
          <a:blip r:embed="rId2"/>
          <a:stretch>
            <a:fillRect/>
          </a:stretch>
        </p:blipFill>
        <p:spPr>
          <a:xfrm>
            <a:off x="180317" y="1599394"/>
            <a:ext cx="3377738" cy="5077163"/>
          </a:xfrm>
          <a:prstGeom prst="rect">
            <a:avLst/>
          </a:prstGeom>
        </p:spPr>
      </p:pic>
      <p:sp>
        <p:nvSpPr>
          <p:cNvPr id="5" name="Rectangle 4"/>
          <p:cNvSpPr/>
          <p:nvPr/>
        </p:nvSpPr>
        <p:spPr>
          <a:xfrm>
            <a:off x="3558054" y="2828835"/>
            <a:ext cx="5585945" cy="1754327"/>
          </a:xfrm>
          <a:prstGeom prst="rect">
            <a:avLst/>
          </a:prstGeom>
        </p:spPr>
        <p:txBody>
          <a:bodyPr wrap="square">
            <a:spAutoFit/>
          </a:bodyPr>
          <a:lstStyle/>
          <a:p>
            <a:r>
              <a:rPr lang="en-US" dirty="0" smtClean="0">
                <a:latin typeface="Lucida Console"/>
                <a:cs typeface="Lucida Console"/>
              </a:rPr>
              <a:t>&lt;</a:t>
            </a:r>
            <a:r>
              <a:rPr lang="en-US" dirty="0" err="1" smtClean="0">
                <a:latin typeface="Lucida Console"/>
                <a:cs typeface="Lucida Console"/>
              </a:rPr>
              <a:t>ul</a:t>
            </a:r>
            <a:r>
              <a:rPr lang="en-US" dirty="0" smtClean="0">
                <a:latin typeface="Lucida Console"/>
                <a:cs typeface="Lucida Console"/>
              </a:rPr>
              <a:t> data-role="</a:t>
            </a:r>
            <a:r>
              <a:rPr lang="en-US" dirty="0" err="1" smtClean="0">
                <a:latin typeface="Lucida Console"/>
                <a:cs typeface="Lucida Console"/>
              </a:rPr>
              <a:t>listview</a:t>
            </a:r>
            <a:r>
              <a:rPr lang="en-US" dirty="0" smtClean="0">
                <a:latin typeface="Lucida Console"/>
                <a:cs typeface="Lucida Console"/>
              </a:rPr>
              <a:t>"&gt;</a:t>
            </a:r>
          </a:p>
          <a:p>
            <a:r>
              <a:rPr lang="en-US" dirty="0" smtClean="0">
                <a:latin typeface="Lucida Console"/>
                <a:cs typeface="Lucida Console"/>
              </a:rPr>
              <a:t>	</a:t>
            </a:r>
            <a:r>
              <a:rPr lang="en-US" dirty="0" smtClean="0">
                <a:solidFill>
                  <a:schemeClr val="accent1">
                    <a:lumMod val="60000"/>
                    <a:lumOff val="40000"/>
                  </a:schemeClr>
                </a:solidFill>
                <a:latin typeface="Lucida Console"/>
                <a:cs typeface="Lucida Console"/>
              </a:rPr>
              <a:t>&lt;</a:t>
            </a:r>
            <a:r>
              <a:rPr lang="en-US" dirty="0" err="1" smtClean="0">
                <a:solidFill>
                  <a:schemeClr val="accent1">
                    <a:lumMod val="60000"/>
                    <a:lumOff val="40000"/>
                  </a:schemeClr>
                </a:solidFill>
                <a:latin typeface="Lucida Console"/>
                <a:cs typeface="Lucida Console"/>
              </a:rPr>
              <a:t>li</a:t>
            </a:r>
            <a:r>
              <a:rPr lang="en-US" dirty="0" smtClean="0">
                <a:solidFill>
                  <a:schemeClr val="accent1">
                    <a:lumMod val="60000"/>
                    <a:lumOff val="40000"/>
                  </a:schemeClr>
                </a:solidFill>
                <a:latin typeface="Lucida Console"/>
                <a:cs typeface="Lucida Console"/>
              </a:rPr>
              <a:t> data-role="list-divider"&gt;A&lt;/</a:t>
            </a:r>
            <a:r>
              <a:rPr lang="en-US" dirty="0" err="1" smtClean="0">
                <a:solidFill>
                  <a:schemeClr val="accent1">
                    <a:lumMod val="60000"/>
                    <a:lumOff val="40000"/>
                  </a:schemeClr>
                </a:solidFill>
                <a:latin typeface="Lucida Console"/>
                <a:cs typeface="Lucida Console"/>
              </a:rPr>
              <a:t>li</a:t>
            </a:r>
            <a:r>
              <a:rPr lang="en-US" dirty="0" smtClean="0">
                <a:solidFill>
                  <a:schemeClr val="accent1">
                    <a:lumMod val="60000"/>
                    <a:lumOff val="40000"/>
                  </a:schemeClr>
                </a:solidFill>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"&gt;Adam 	Kinkaid&lt;/a&gt;&lt;/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a:t>
            </a:r>
          </a:p>
          <a:p>
            <a:r>
              <a:rPr lang="en-US" dirty="0" smtClean="0">
                <a:latin typeface="Lucida Console"/>
                <a:cs typeface="Lucida Console"/>
              </a:rPr>
              <a:t>&lt;/</a:t>
            </a:r>
            <a:r>
              <a:rPr lang="en-US" dirty="0" err="1" smtClean="0">
                <a:latin typeface="Lucida Console"/>
                <a:cs typeface="Lucida Console"/>
              </a:rPr>
              <a:t>ul</a:t>
            </a:r>
            <a:r>
              <a:rPr lang="en-US" dirty="0" smtClean="0">
                <a:latin typeface="Lucida Console"/>
                <a:cs typeface="Lucida Console"/>
              </a:rPr>
              <a:t>&gt;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dividers</a:t>
            </a:r>
            <a:endParaRPr lang="en-US" dirty="0"/>
          </a:p>
        </p:txBody>
      </p:sp>
      <p:pic>
        <p:nvPicPr>
          <p:cNvPr id="4" name="Picture 3"/>
          <p:cNvPicPr>
            <a:picLocks noChangeAspect="1"/>
          </p:cNvPicPr>
          <p:nvPr/>
        </p:nvPicPr>
        <p:blipFill>
          <a:blip r:embed="rId2"/>
          <a:stretch>
            <a:fillRect/>
          </a:stretch>
        </p:blipFill>
        <p:spPr>
          <a:xfrm>
            <a:off x="180317" y="1599394"/>
            <a:ext cx="3377738" cy="5077163"/>
          </a:xfrm>
          <a:prstGeom prst="rect">
            <a:avLst/>
          </a:prstGeom>
        </p:spPr>
      </p:pic>
      <p:sp>
        <p:nvSpPr>
          <p:cNvPr id="5" name="Rectangle 4"/>
          <p:cNvSpPr/>
          <p:nvPr/>
        </p:nvSpPr>
        <p:spPr>
          <a:xfrm>
            <a:off x="3558054" y="2291061"/>
            <a:ext cx="5585945" cy="3970318"/>
          </a:xfrm>
          <a:prstGeom prst="rect">
            <a:avLst/>
          </a:prstGeom>
        </p:spPr>
        <p:txBody>
          <a:bodyPr wrap="square">
            <a:spAutoFit/>
          </a:bodyPr>
          <a:lstStyle/>
          <a:p>
            <a:r>
              <a:rPr lang="en-US" dirty="0" smtClean="0">
                <a:latin typeface="Lucida Console"/>
                <a:cs typeface="Lucida Console"/>
              </a:rPr>
              <a:t>&lt;</a:t>
            </a:r>
            <a:r>
              <a:rPr lang="en-US" dirty="0" err="1" smtClean="0">
                <a:latin typeface="Lucida Console"/>
                <a:cs typeface="Lucida Console"/>
              </a:rPr>
              <a:t>ul</a:t>
            </a:r>
            <a:r>
              <a:rPr lang="en-US" dirty="0" smtClean="0">
                <a:latin typeface="Lucida Console"/>
                <a:cs typeface="Lucida Console"/>
              </a:rPr>
              <a:t> data-role="</a:t>
            </a:r>
            <a:r>
              <a:rPr lang="en-US" dirty="0" err="1" smtClean="0">
                <a:latin typeface="Lucida Console"/>
                <a:cs typeface="Lucida Console"/>
              </a:rPr>
              <a:t>listview</a:t>
            </a:r>
            <a:r>
              <a:rPr lang="en-US" dirty="0" smtClean="0">
                <a:latin typeface="Lucida Console"/>
                <a:cs typeface="Lucida Console"/>
              </a:rPr>
              <a:t>" </a:t>
            </a:r>
            <a:r>
              <a:rPr lang="en-US" dirty="0" smtClean="0">
                <a:solidFill>
                  <a:schemeClr val="accent1">
                    <a:lumMod val="60000"/>
                    <a:lumOff val="40000"/>
                  </a:schemeClr>
                </a:solidFill>
                <a:latin typeface="Lucida Console"/>
                <a:cs typeface="Lucida Console"/>
              </a:rPr>
              <a:t>data-</a:t>
            </a:r>
            <a:r>
              <a:rPr lang="en-US" dirty="0" err="1" smtClean="0">
                <a:solidFill>
                  <a:schemeClr val="accent1">
                    <a:lumMod val="60000"/>
                    <a:lumOff val="40000"/>
                  </a:schemeClr>
                </a:solidFill>
                <a:latin typeface="Lucida Console"/>
                <a:cs typeface="Lucida Console"/>
              </a:rPr>
              <a:t>autodividers</a:t>
            </a:r>
            <a:r>
              <a:rPr lang="en-US" dirty="0" smtClean="0">
                <a:solidFill>
                  <a:schemeClr val="accent1">
                    <a:lumMod val="60000"/>
                    <a:lumOff val="40000"/>
                  </a:schemeClr>
                </a:solidFill>
                <a:latin typeface="Lucida Console"/>
                <a:cs typeface="Lucida Console"/>
              </a:rPr>
              <a:t>="true”</a:t>
            </a:r>
            <a:r>
              <a:rPr lang="en-US" dirty="0" smtClean="0">
                <a:latin typeface="Lucida Console"/>
                <a:cs typeface="Lucida Console"/>
              </a:rPr>
              <a:t>&gt;</a:t>
            </a:r>
            <a:endParaRPr lang="en-US" dirty="0" smtClean="0">
              <a:solidFill>
                <a:schemeClr val="accent1">
                  <a:lumMod val="60000"/>
                  <a:lumOff val="40000"/>
                </a:schemeClr>
              </a:solidFill>
              <a:latin typeface="Lucida Console"/>
              <a:cs typeface="Lucida Console"/>
            </a:endParaRP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"&gt;Adam 	Kinkaid&lt;/a&gt;&lt;/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"&gt;Alex </a:t>
            </a:r>
            <a:r>
              <a:rPr lang="en-US" dirty="0" err="1" smtClean="0">
                <a:latin typeface="Lucida Console"/>
                <a:cs typeface="Lucida Console"/>
              </a:rPr>
              <a:t>Wickerham</a:t>
            </a:r>
            <a:r>
              <a:rPr lang="en-US" dirty="0" smtClean="0">
                <a:latin typeface="Lucida Console"/>
                <a:cs typeface="Lucida Console"/>
              </a:rPr>
              <a:t>&lt;/a&gt;&lt;/</a:t>
            </a:r>
            <a:r>
              <a:rPr lang="en-US" dirty="0" err="1" smtClean="0">
                <a:latin typeface="Lucida Console"/>
                <a:cs typeface="Lucida Console"/>
              </a:rPr>
              <a:t>li</a:t>
            </a:r>
            <a:r>
              <a:rPr lang="en-US" dirty="0" smtClean="0">
                <a:latin typeface="Lucida Console"/>
                <a:cs typeface="Lucida Console"/>
              </a:rPr>
              <a:t>&gt; </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"&gt;Avery Johnson&lt;/a&gt;&lt;/</a:t>
            </a:r>
            <a:r>
              <a:rPr lang="en-US" dirty="0" err="1" smtClean="0">
                <a:latin typeface="Lucida Console"/>
                <a:cs typeface="Lucida Console"/>
              </a:rPr>
              <a:t>li</a:t>
            </a:r>
            <a:r>
              <a:rPr lang="en-US" dirty="0" smtClean="0">
                <a:latin typeface="Lucida Console"/>
                <a:cs typeface="Lucida Console"/>
              </a:rPr>
              <a:t>&gt; </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"&gt;Bob Cabot&lt;/a&gt;&lt;/</a:t>
            </a:r>
            <a:r>
              <a:rPr lang="en-US" dirty="0" err="1" smtClean="0">
                <a:latin typeface="Lucida Console"/>
                <a:cs typeface="Lucida Console"/>
              </a:rPr>
              <a:t>li</a:t>
            </a:r>
            <a:r>
              <a:rPr lang="en-US" dirty="0" smtClean="0">
                <a:latin typeface="Lucida Console"/>
                <a:cs typeface="Lucida Console"/>
              </a:rPr>
              <a:t>&gt; </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"&gt;Caleb Booth&lt;/a&gt;&lt;/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a:t>
            </a:r>
          </a:p>
          <a:p>
            <a:r>
              <a:rPr lang="en-US" dirty="0" smtClean="0">
                <a:latin typeface="Lucida Console"/>
                <a:cs typeface="Lucida Console"/>
              </a:rPr>
              <a:t>&lt;/</a:t>
            </a:r>
            <a:r>
              <a:rPr lang="en-US" dirty="0" err="1" smtClean="0">
                <a:latin typeface="Lucida Console"/>
                <a:cs typeface="Lucida Console"/>
              </a:rPr>
              <a:t>ul</a:t>
            </a:r>
            <a:r>
              <a:rPr lang="en-US" dirty="0" smtClean="0">
                <a:latin typeface="Lucida Console"/>
                <a:cs typeface="Lucida Console"/>
              </a:rPr>
              <a:t>&gt;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bar</a:t>
            </a:r>
            <a:endParaRPr lang="en-US" dirty="0"/>
          </a:p>
        </p:txBody>
      </p:sp>
      <p:pic>
        <p:nvPicPr>
          <p:cNvPr id="4" name="Picture 3"/>
          <p:cNvPicPr>
            <a:picLocks noChangeAspect="1"/>
          </p:cNvPicPr>
          <p:nvPr/>
        </p:nvPicPr>
        <p:blipFill>
          <a:blip r:embed="rId2"/>
          <a:stretch>
            <a:fillRect/>
          </a:stretch>
        </p:blipFill>
        <p:spPr>
          <a:xfrm>
            <a:off x="0" y="1589620"/>
            <a:ext cx="3392597" cy="5062474"/>
          </a:xfrm>
          <a:prstGeom prst="rect">
            <a:avLst/>
          </a:prstGeom>
        </p:spPr>
      </p:pic>
      <p:sp>
        <p:nvSpPr>
          <p:cNvPr id="5" name="Rectangle 4"/>
          <p:cNvSpPr/>
          <p:nvPr/>
        </p:nvSpPr>
        <p:spPr>
          <a:xfrm>
            <a:off x="3392597" y="2678313"/>
            <a:ext cx="5751403" cy="2585323"/>
          </a:xfrm>
          <a:prstGeom prst="rect">
            <a:avLst/>
          </a:prstGeom>
        </p:spPr>
        <p:txBody>
          <a:bodyPr wrap="square">
            <a:spAutoFit/>
          </a:bodyPr>
          <a:lstStyle/>
          <a:p>
            <a:r>
              <a:rPr lang="en-US" dirty="0" smtClean="0">
                <a:latin typeface="Lucida Console"/>
                <a:cs typeface="Lucida Console"/>
              </a:rPr>
              <a:t>&lt;</a:t>
            </a:r>
            <a:r>
              <a:rPr lang="en-US" dirty="0" err="1" smtClean="0">
                <a:latin typeface="Lucida Console"/>
                <a:cs typeface="Lucida Console"/>
              </a:rPr>
              <a:t>ul</a:t>
            </a:r>
            <a:r>
              <a:rPr lang="en-US" dirty="0" smtClean="0">
                <a:latin typeface="Lucida Console"/>
                <a:cs typeface="Lucida Console"/>
              </a:rPr>
              <a:t> data-role="</a:t>
            </a:r>
            <a:r>
              <a:rPr lang="en-US" dirty="0" err="1" smtClean="0">
                <a:latin typeface="Lucida Console"/>
                <a:cs typeface="Lucida Console"/>
              </a:rPr>
              <a:t>listview</a:t>
            </a:r>
            <a:r>
              <a:rPr lang="en-US" dirty="0" smtClean="0">
                <a:latin typeface="Lucida Console"/>
                <a:cs typeface="Lucida Console"/>
              </a:rPr>
              <a:t>"</a:t>
            </a:r>
            <a:r>
              <a:rPr lang="en-US" dirty="0" smtClean="0">
                <a:solidFill>
                  <a:srgbClr val="FFD25D"/>
                </a:solidFill>
                <a:latin typeface="Lucida Console"/>
                <a:cs typeface="Lucida Console"/>
              </a:rPr>
              <a:t> data-filter="true"</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"&gt;Acura&lt;/a&gt;	&lt;/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"&gt;Audi&lt;/a&gt;&lt;/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"&gt;BMW&lt;/a&gt;&lt;/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"&gt;Cadillac		&lt;/a&gt;&lt;/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&lt;/</a:t>
            </a:r>
            <a:r>
              <a:rPr lang="en-US" dirty="0" err="1" smtClean="0">
                <a:latin typeface="Lucida Console"/>
                <a:cs typeface="Lucida Console"/>
              </a:rPr>
              <a:t>ul</a:t>
            </a:r>
            <a:r>
              <a:rPr lang="en-US" dirty="0" smtClean="0">
                <a:latin typeface="Lucida Console"/>
                <a:cs typeface="Lucida Console"/>
              </a:rPr>
              <a:t>&gt;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Read-only lists</a:t>
            </a:r>
            <a:endParaRPr lang="en-US" dirty="0"/>
          </a:p>
        </p:txBody>
      </p:sp>
      <p:pic>
        <p:nvPicPr>
          <p:cNvPr id="6" name="Picture 5" descr="list2.tiff"/>
          <p:cNvPicPr>
            <a:picLocks noChangeAspect="1"/>
          </p:cNvPicPr>
          <p:nvPr/>
        </p:nvPicPr>
        <p:blipFill>
          <a:blip r:embed="rId2"/>
          <a:stretch>
            <a:fillRect/>
          </a:stretch>
        </p:blipFill>
        <p:spPr>
          <a:xfrm>
            <a:off x="0" y="1478227"/>
            <a:ext cx="2765023" cy="5379773"/>
          </a:xfrm>
          <a:prstGeom prst="rect">
            <a:avLst/>
          </a:prstGeom>
        </p:spPr>
      </p:pic>
      <p:pic>
        <p:nvPicPr>
          <p:cNvPr id="7" name="Picture 6" descr="list3.tiff"/>
          <p:cNvPicPr>
            <a:picLocks noChangeAspect="1"/>
          </p:cNvPicPr>
          <p:nvPr/>
        </p:nvPicPr>
        <p:blipFill>
          <a:blip r:embed="rId3"/>
          <a:stretch>
            <a:fillRect/>
          </a:stretch>
        </p:blipFill>
        <p:spPr>
          <a:xfrm>
            <a:off x="6378977" y="1478228"/>
            <a:ext cx="2765023" cy="5379772"/>
          </a:xfrm>
          <a:prstGeom prst="rect">
            <a:avLst/>
          </a:prstGeom>
        </p:spPr>
      </p:pic>
      <p:sp>
        <p:nvSpPr>
          <p:cNvPr id="8" name="Rectangle 7"/>
          <p:cNvSpPr/>
          <p:nvPr/>
        </p:nvSpPr>
        <p:spPr>
          <a:xfrm>
            <a:off x="2940437" y="2098474"/>
            <a:ext cx="3438540" cy="3416320"/>
          </a:xfrm>
          <a:prstGeom prst="rect">
            <a:avLst/>
          </a:prstGeom>
        </p:spPr>
        <p:txBody>
          <a:bodyPr wrap="square">
            <a:spAutoFit/>
          </a:bodyPr>
          <a:lstStyle/>
          <a:p>
            <a:r>
              <a:rPr lang="en-US" sz="2400" dirty="0" smtClean="0"/>
              <a:t>If a list has the </a:t>
            </a:r>
            <a:r>
              <a:rPr lang="en-US" sz="2400" dirty="0" smtClean="0">
                <a:solidFill>
                  <a:srgbClr val="FFD25D"/>
                </a:solidFill>
              </a:rPr>
              <a:t>data-role="</a:t>
            </a:r>
            <a:r>
              <a:rPr lang="en-US" sz="2400" dirty="0" err="1" smtClean="0">
                <a:solidFill>
                  <a:srgbClr val="FFD25D"/>
                </a:solidFill>
              </a:rPr>
              <a:t>listview</a:t>
            </a:r>
            <a:r>
              <a:rPr lang="en-US" sz="2400" dirty="0" smtClean="0">
                <a:solidFill>
                  <a:srgbClr val="FFD25D"/>
                </a:solidFill>
              </a:rPr>
              <a:t>" </a:t>
            </a:r>
            <a:r>
              <a:rPr lang="en-US" sz="2400" dirty="0" smtClean="0"/>
              <a:t>attribute, but the contents aren't linked, it will display as read-only. </a:t>
            </a:r>
          </a:p>
          <a:p>
            <a:endParaRPr lang="en-US" sz="2400" dirty="0" smtClean="0"/>
          </a:p>
          <a:p>
            <a:r>
              <a:rPr lang="en-US" sz="2400" dirty="0" smtClean="0"/>
              <a:t>Works with default and inset lists.</a:t>
            </a:r>
          </a:p>
          <a:p>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Inset Style</a:t>
            </a:r>
            <a:endParaRPr lang="en-US" dirty="0"/>
          </a:p>
        </p:txBody>
      </p:sp>
      <p:sp>
        <p:nvSpPr>
          <p:cNvPr id="6" name="TextBox 5"/>
          <p:cNvSpPr txBox="1"/>
          <p:nvPr/>
        </p:nvSpPr>
        <p:spPr>
          <a:xfrm>
            <a:off x="774712" y="1449185"/>
            <a:ext cx="929851" cy="461665"/>
          </a:xfrm>
          <a:prstGeom prst="rect">
            <a:avLst/>
          </a:prstGeom>
          <a:noFill/>
        </p:spPr>
        <p:txBody>
          <a:bodyPr wrap="square" rtlCol="0">
            <a:spAutoFit/>
          </a:bodyPr>
          <a:lstStyle/>
          <a:p>
            <a:pPr algn="ctr"/>
            <a:r>
              <a:rPr lang="en-US" sz="2400" dirty="0" smtClean="0"/>
              <a:t>Inset</a:t>
            </a:r>
            <a:endParaRPr lang="en-US" sz="2400" dirty="0"/>
          </a:p>
        </p:txBody>
      </p:sp>
      <p:sp>
        <p:nvSpPr>
          <p:cNvPr id="7" name="TextBox 6"/>
          <p:cNvSpPr txBox="1"/>
          <p:nvPr/>
        </p:nvSpPr>
        <p:spPr>
          <a:xfrm>
            <a:off x="6985854" y="1449185"/>
            <a:ext cx="1700946" cy="461665"/>
          </a:xfrm>
          <a:prstGeom prst="rect">
            <a:avLst/>
          </a:prstGeom>
          <a:noFill/>
        </p:spPr>
        <p:txBody>
          <a:bodyPr wrap="square" rtlCol="0">
            <a:spAutoFit/>
          </a:bodyPr>
          <a:lstStyle/>
          <a:p>
            <a:pPr algn="ctr"/>
            <a:r>
              <a:rPr lang="en-US" sz="2400" dirty="0" smtClean="0"/>
              <a:t>Default</a:t>
            </a:r>
          </a:p>
        </p:txBody>
      </p:sp>
      <p:pic>
        <p:nvPicPr>
          <p:cNvPr id="8" name="Picture 7" descr="inset1.tiff"/>
          <p:cNvPicPr>
            <a:picLocks noChangeAspect="1"/>
          </p:cNvPicPr>
          <p:nvPr/>
        </p:nvPicPr>
        <p:blipFill>
          <a:blip r:embed="rId2"/>
          <a:stretch>
            <a:fillRect/>
          </a:stretch>
        </p:blipFill>
        <p:spPr>
          <a:xfrm>
            <a:off x="0" y="1910850"/>
            <a:ext cx="2554576" cy="4970317"/>
          </a:xfrm>
          <a:prstGeom prst="rect">
            <a:avLst/>
          </a:prstGeom>
        </p:spPr>
      </p:pic>
      <p:pic>
        <p:nvPicPr>
          <p:cNvPr id="9" name="Picture 8" descr="list.tiff"/>
          <p:cNvPicPr>
            <a:picLocks noChangeAspect="1"/>
          </p:cNvPicPr>
          <p:nvPr/>
        </p:nvPicPr>
        <p:blipFill>
          <a:blip r:embed="rId3"/>
          <a:stretch>
            <a:fillRect/>
          </a:stretch>
        </p:blipFill>
        <p:spPr>
          <a:xfrm>
            <a:off x="6589424" y="1910850"/>
            <a:ext cx="2554576" cy="4970317"/>
          </a:xfrm>
          <a:prstGeom prst="rect">
            <a:avLst/>
          </a:prstGeom>
        </p:spPr>
      </p:pic>
      <p:sp>
        <p:nvSpPr>
          <p:cNvPr id="10" name="Rectangle 9"/>
          <p:cNvSpPr/>
          <p:nvPr/>
        </p:nvSpPr>
        <p:spPr>
          <a:xfrm>
            <a:off x="2554576" y="2372515"/>
            <a:ext cx="4034848" cy="707886"/>
          </a:xfrm>
          <a:prstGeom prst="rect">
            <a:avLst/>
          </a:prstGeom>
        </p:spPr>
        <p:txBody>
          <a:bodyPr wrap="square">
            <a:spAutoFit/>
          </a:bodyPr>
          <a:lstStyle/>
          <a:p>
            <a:r>
              <a:rPr lang="en-US" sz="2000" dirty="0" smtClean="0">
                <a:latin typeface="Lucida Console"/>
                <a:cs typeface="Lucida Console"/>
              </a:rPr>
              <a:t>&lt;</a:t>
            </a:r>
            <a:r>
              <a:rPr lang="en-US" sz="2000" dirty="0" err="1" smtClean="0">
                <a:latin typeface="Lucida Console"/>
                <a:cs typeface="Lucida Console"/>
              </a:rPr>
              <a:t>ul</a:t>
            </a:r>
            <a:r>
              <a:rPr lang="en-US" sz="2000" dirty="0" smtClean="0">
                <a:latin typeface="Lucida Console"/>
                <a:cs typeface="Lucida Console"/>
              </a:rPr>
              <a:t> data-role="</a:t>
            </a:r>
            <a:r>
              <a:rPr lang="en-US" sz="2000" dirty="0" err="1" smtClean="0">
                <a:latin typeface="Lucida Console"/>
                <a:cs typeface="Lucida Console"/>
              </a:rPr>
              <a:t>listview</a:t>
            </a:r>
            <a:r>
              <a:rPr lang="en-US" sz="2000" dirty="0" smtClean="0">
                <a:latin typeface="Lucida Console"/>
                <a:cs typeface="Lucida Console"/>
              </a:rPr>
              <a:t>” </a:t>
            </a:r>
          </a:p>
          <a:p>
            <a:r>
              <a:rPr lang="en-US" sz="2000" dirty="0" smtClean="0">
                <a:solidFill>
                  <a:srgbClr val="FFD25D"/>
                </a:solidFill>
                <a:latin typeface="Lucida Console"/>
                <a:cs typeface="Lucida Console"/>
              </a:rPr>
              <a:t>data-inset="true"</a:t>
            </a:r>
            <a:r>
              <a:rPr lang="en-US" sz="2000" dirty="0" smtClean="0">
                <a:latin typeface="Lucida Console"/>
                <a:cs typeface="Lucida Console"/>
              </a:rPr>
              <a:t>&gt;</a:t>
            </a:r>
          </a:p>
        </p:txBody>
      </p:sp>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01145" y="2372855"/>
            <a:ext cx="8536800" cy="1015663"/>
          </a:xfrm>
          <a:prstGeom prst="rect">
            <a:avLst/>
          </a:prstGeom>
          <a:noFill/>
        </p:spPr>
        <p:txBody>
          <a:bodyPr wrap="square" rtlCol="0">
            <a:spAutoFit/>
          </a:bodyPr>
          <a:lstStyle/>
          <a:p>
            <a:pPr algn="ctr"/>
            <a:r>
              <a:rPr lang="en-US" sz="6000" dirty="0" smtClean="0"/>
              <a:t>Forms</a:t>
            </a:r>
            <a:endParaRPr lang="en-US" sz="6000" dirty="0"/>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3" name="Content Placeholder 2"/>
          <p:cNvSpPr>
            <a:spLocks noGrp="1"/>
          </p:cNvSpPr>
          <p:nvPr>
            <p:ph idx="1"/>
          </p:nvPr>
        </p:nvSpPr>
        <p:spPr/>
        <p:txBody>
          <a:bodyPr/>
          <a:lstStyle/>
          <a:p>
            <a:r>
              <a:rPr lang="en-US" dirty="0" smtClean="0"/>
              <a:t>All forms should be wrapped in a form tag that has an action and method that will handle the form data processing on the server.</a:t>
            </a:r>
          </a:p>
          <a:p>
            <a:pPr>
              <a:buNone/>
            </a:pPr>
            <a:endParaRPr lang="en-US" dirty="0" smtClean="0"/>
          </a:p>
          <a:p>
            <a:pPr>
              <a:buNone/>
            </a:pPr>
            <a:r>
              <a:rPr lang="en-US" sz="2400" dirty="0" smtClean="0">
                <a:solidFill>
                  <a:srgbClr val="FFD25D"/>
                </a:solidFill>
                <a:latin typeface="Lucida Console"/>
                <a:cs typeface="Lucida Console"/>
              </a:rPr>
              <a:t>&lt;form action=“</a:t>
            </a:r>
            <a:r>
              <a:rPr lang="en-US" sz="2400" dirty="0" err="1" smtClean="0">
                <a:solidFill>
                  <a:srgbClr val="FFD25D"/>
                </a:solidFill>
                <a:latin typeface="Lucida Console"/>
                <a:cs typeface="Lucida Console"/>
              </a:rPr>
              <a:t>handler.php</a:t>
            </a:r>
            <a:r>
              <a:rPr lang="en-US" sz="2400" dirty="0" smtClean="0">
                <a:solidFill>
                  <a:srgbClr val="FFD25D"/>
                </a:solidFill>
                <a:latin typeface="Lucida Console"/>
                <a:cs typeface="Lucida Console"/>
              </a:rPr>
              <a:t>" method="post"&gt;</a:t>
            </a:r>
          </a:p>
          <a:p>
            <a:pPr>
              <a:buNone/>
            </a:pPr>
            <a:r>
              <a:rPr lang="en-US" sz="2400" dirty="0" smtClean="0">
                <a:solidFill>
                  <a:srgbClr val="FFD25D"/>
                </a:solidFill>
                <a:latin typeface="Lucida Console"/>
                <a:cs typeface="Lucida Console"/>
              </a:rPr>
              <a:t> </a:t>
            </a:r>
            <a:r>
              <a:rPr lang="en-US" sz="2400" dirty="0" smtClean="0">
                <a:latin typeface="Lucida Console"/>
                <a:cs typeface="Lucida Console"/>
              </a:rPr>
              <a:t>... </a:t>
            </a:r>
          </a:p>
          <a:p>
            <a:pPr>
              <a:buNone/>
            </a:pPr>
            <a:r>
              <a:rPr lang="en-US" sz="2400" dirty="0" smtClean="0">
                <a:solidFill>
                  <a:srgbClr val="FFD25D"/>
                </a:solidFill>
                <a:latin typeface="Lucida Console"/>
                <a:cs typeface="Lucida Console"/>
              </a:rPr>
              <a:t>&lt;/form&gt;</a:t>
            </a:r>
            <a:r>
              <a:rPr lang="en-US" dirty="0" smtClean="0">
                <a:solidFill>
                  <a:srgbClr val="FFD25D"/>
                </a:solidFill>
                <a:latin typeface="Lucida Console"/>
                <a:cs typeface="Lucida Console"/>
              </a:rPr>
              <a:t> </a:t>
            </a:r>
            <a:endParaRPr lang="en-US" dirty="0">
              <a:solidFill>
                <a:srgbClr val="FFD25D"/>
              </a:solidFill>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smtClean="0">
                <a:solidFill>
                  <a:srgbClr val="FFD25D"/>
                </a:solidFill>
                <a:latin typeface="Lucida Console"/>
                <a:cs typeface="Lucida Console"/>
              </a:rPr>
              <a:t>id</a:t>
            </a:r>
            <a:r>
              <a:rPr lang="en-US" dirty="0" smtClean="0"/>
              <a:t> attributes of form controls need to be not only unique on a given page, but also unique across the pages in a site, because </a:t>
            </a:r>
            <a:r>
              <a:rPr lang="en-US" dirty="0" err="1" smtClean="0"/>
              <a:t>jQuery</a:t>
            </a:r>
            <a:r>
              <a:rPr lang="en-US" dirty="0" smtClean="0"/>
              <a:t> Mobile's single-page navigation model allows many different "pages" to be present in the DOM at the same time</a:t>
            </a:r>
          </a:p>
          <a:p>
            <a:r>
              <a:rPr lang="en-US" dirty="0" smtClean="0"/>
              <a:t>Pair form controls properly with label elements via the </a:t>
            </a:r>
            <a:r>
              <a:rPr lang="en-US" dirty="0" smtClean="0">
                <a:solidFill>
                  <a:schemeClr val="accent1">
                    <a:lumMod val="60000"/>
                    <a:lumOff val="40000"/>
                  </a:schemeClr>
                </a:solidFill>
                <a:latin typeface="Lucida Console"/>
                <a:cs typeface="Lucida Console"/>
              </a:rPr>
              <a:t>for</a:t>
            </a:r>
            <a:r>
              <a:rPr lang="en-US" dirty="0" smtClean="0"/>
              <a:t> attribute</a:t>
            </a:r>
            <a:endParaRPr lang="en-US" dirty="0">
              <a:solidFill>
                <a:srgbClr val="FFD25D"/>
              </a:solidFill>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Progressive enhancement</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pPr algn="ctr">
              <a:buNone/>
            </a:pPr>
            <a:r>
              <a:rPr lang="en-US" sz="6000" dirty="0" smtClean="0"/>
              <a:t>Works everywhere</a:t>
            </a:r>
          </a:p>
          <a:p>
            <a:endParaRPr lang="en-US" dirty="0" smtClean="0"/>
          </a:p>
          <a:p>
            <a:pPr algn="ctr">
              <a:buNone/>
            </a:pPr>
            <a:r>
              <a:rPr lang="en-US" dirty="0" smtClean="0"/>
              <a:t>Experience varies based on device capabilities</a:t>
            </a:r>
            <a:endParaRPr lang="en-US" dirty="0"/>
          </a:p>
        </p:txBody>
      </p:sp>
    </p:spTree>
    <p:extLst>
      <p:ext uri="{BB962C8B-B14F-4D97-AF65-F5344CB8AC3E}">
        <p14:creationId xmlns:p14="http://schemas.microsoft.com/office/powerpoint/2010/main" val="4023209433"/>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Associate labels with IDs</a:t>
            </a:r>
            <a:endParaRPr lang="en-US" dirty="0"/>
          </a:p>
        </p:txBody>
      </p:sp>
      <p:sp>
        <p:nvSpPr>
          <p:cNvPr id="6" name="Rectangle 5"/>
          <p:cNvSpPr/>
          <p:nvPr/>
        </p:nvSpPr>
        <p:spPr>
          <a:xfrm>
            <a:off x="248487" y="3271960"/>
            <a:ext cx="8697067" cy="1323439"/>
          </a:xfrm>
          <a:prstGeom prst="rect">
            <a:avLst/>
          </a:prstGeom>
        </p:spPr>
        <p:txBody>
          <a:bodyPr wrap="square">
            <a:spAutoFit/>
          </a:bodyPr>
          <a:lstStyle/>
          <a:p>
            <a:r>
              <a:rPr lang="en-US" sz="2000" b="1" dirty="0" smtClean="0">
                <a:solidFill>
                  <a:srgbClr val="FFFFFF"/>
                </a:solidFill>
                <a:latin typeface="Lucida Console"/>
                <a:cs typeface="Lucida Console"/>
              </a:rPr>
              <a:t>&lt;form action="</a:t>
            </a:r>
            <a:r>
              <a:rPr lang="en-US" sz="2000" b="1" dirty="0" err="1" smtClean="0">
                <a:solidFill>
                  <a:srgbClr val="FFFFFF"/>
                </a:solidFill>
                <a:latin typeface="Lucida Console"/>
                <a:cs typeface="Lucida Console"/>
              </a:rPr>
              <a:t>handler.php</a:t>
            </a:r>
            <a:r>
              <a:rPr lang="en-US" sz="2000" b="1" dirty="0" smtClean="0">
                <a:solidFill>
                  <a:srgbClr val="FFFFFF"/>
                </a:solidFill>
                <a:latin typeface="Lucida Console"/>
                <a:cs typeface="Lucida Console"/>
              </a:rPr>
              <a:t>" method="post"&gt;</a:t>
            </a:r>
          </a:p>
          <a:p>
            <a:r>
              <a:rPr lang="en-US" sz="2000" b="1" dirty="0" smtClean="0">
                <a:solidFill>
                  <a:srgbClr val="FFFFFF"/>
                </a:solidFill>
                <a:latin typeface="Lucida Console"/>
                <a:cs typeface="Lucida Console"/>
              </a:rPr>
              <a:t>	&lt;label </a:t>
            </a:r>
            <a:r>
              <a:rPr lang="en-US" sz="2000" b="1" dirty="0" smtClean="0">
                <a:solidFill>
                  <a:srgbClr val="FFCD66"/>
                </a:solidFill>
                <a:latin typeface="Lucida Console"/>
                <a:cs typeface="Lucida Console"/>
              </a:rPr>
              <a:t>for="name"</a:t>
            </a:r>
            <a:r>
              <a:rPr lang="en-US" sz="2000" b="1" dirty="0" smtClean="0">
                <a:solidFill>
                  <a:srgbClr val="FFFFFF"/>
                </a:solidFill>
                <a:latin typeface="Lucida Console"/>
                <a:cs typeface="Lucida Console"/>
              </a:rPr>
              <a:t>&gt;Text Input:&lt;/label&gt;</a:t>
            </a:r>
          </a:p>
          <a:p>
            <a:r>
              <a:rPr lang="en-US" sz="2000" b="1" dirty="0" smtClean="0">
                <a:solidFill>
                  <a:srgbClr val="FFFFFF"/>
                </a:solidFill>
                <a:latin typeface="Lucida Console"/>
                <a:cs typeface="Lucida Console"/>
              </a:rPr>
              <a:t>	&lt;input type="text" name="name" </a:t>
            </a:r>
            <a:r>
              <a:rPr lang="en-US" sz="2000" b="1" dirty="0" smtClean="0">
                <a:solidFill>
                  <a:srgbClr val="FFCD66"/>
                </a:solidFill>
                <a:latin typeface="Lucida Console"/>
                <a:cs typeface="Lucida Console"/>
              </a:rPr>
              <a:t>id="name” </a:t>
            </a:r>
            <a:r>
              <a:rPr lang="en-US" sz="2000" b="1" dirty="0" smtClean="0">
                <a:solidFill>
                  <a:srgbClr val="FFFFFF"/>
                </a:solidFill>
                <a:latin typeface="Lucida Console"/>
                <a:cs typeface="Lucida Console"/>
              </a:rPr>
              <a:t>value="" /&gt;</a:t>
            </a:r>
          </a:p>
          <a:p>
            <a:r>
              <a:rPr lang="en-US" sz="2000" b="1" dirty="0" smtClean="0">
                <a:solidFill>
                  <a:srgbClr val="FFFFFF"/>
                </a:solidFill>
                <a:latin typeface="Lucida Console"/>
                <a:cs typeface="Lucida Console"/>
              </a:rPr>
              <a:t>&lt;/form&gt;</a:t>
            </a:r>
            <a:endParaRPr lang="en-US" sz="20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Auto-</a:t>
            </a:r>
            <a:r>
              <a:rPr lang="en-US" sz="4800" dirty="0" err="1" smtClean="0"/>
              <a:t>optimised</a:t>
            </a:r>
            <a:endParaRPr lang="en-US" sz="4800" dirty="0"/>
          </a:p>
        </p:txBody>
      </p:sp>
      <p:pic>
        <p:nvPicPr>
          <p:cNvPr id="4" name="Picture 3"/>
          <p:cNvPicPr>
            <a:picLocks noChangeAspect="1"/>
          </p:cNvPicPr>
          <p:nvPr/>
        </p:nvPicPr>
        <p:blipFill>
          <a:blip r:embed="rId2"/>
          <a:stretch>
            <a:fillRect/>
          </a:stretch>
        </p:blipFill>
        <p:spPr>
          <a:xfrm>
            <a:off x="0" y="1464876"/>
            <a:ext cx="2958249" cy="5502057"/>
          </a:xfrm>
          <a:prstGeom prst="rect">
            <a:avLst/>
          </a:prstGeom>
        </p:spPr>
      </p:pic>
      <p:pic>
        <p:nvPicPr>
          <p:cNvPr id="5" name="Picture 4"/>
          <p:cNvPicPr>
            <a:picLocks noChangeAspect="1"/>
          </p:cNvPicPr>
          <p:nvPr/>
        </p:nvPicPr>
        <p:blipFill>
          <a:blip r:embed="rId3"/>
          <a:stretch>
            <a:fillRect/>
          </a:stretch>
        </p:blipFill>
        <p:spPr>
          <a:xfrm>
            <a:off x="3197779" y="3660941"/>
            <a:ext cx="5946222" cy="3197059"/>
          </a:xfrm>
          <a:prstGeom prst="rect">
            <a:avLst/>
          </a:prstGeom>
        </p:spPr>
      </p:pic>
      <p:sp>
        <p:nvSpPr>
          <p:cNvPr id="6" name="Rectangle 5"/>
          <p:cNvSpPr/>
          <p:nvPr/>
        </p:nvSpPr>
        <p:spPr>
          <a:xfrm>
            <a:off x="3197778" y="2044005"/>
            <a:ext cx="5489021" cy="830997"/>
          </a:xfrm>
          <a:prstGeom prst="rect">
            <a:avLst/>
          </a:prstGeom>
        </p:spPr>
        <p:txBody>
          <a:bodyPr wrap="square">
            <a:spAutoFit/>
          </a:bodyPr>
          <a:lstStyle/>
          <a:p>
            <a:pPr algn="ctr"/>
            <a:r>
              <a:rPr lang="en-US" sz="2400" dirty="0" smtClean="0"/>
              <a:t>Auto-</a:t>
            </a:r>
            <a:r>
              <a:rPr lang="en-US" sz="2400" dirty="0" err="1" smtClean="0"/>
              <a:t>optimised</a:t>
            </a:r>
            <a:r>
              <a:rPr lang="en-US" sz="2400" dirty="0" smtClean="0"/>
              <a:t> label/input layout based on width</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3" name="Content Placeholder 2"/>
          <p:cNvSpPr>
            <a:spLocks noGrp="1"/>
          </p:cNvSpPr>
          <p:nvPr>
            <p:ph idx="1"/>
          </p:nvPr>
        </p:nvSpPr>
        <p:spPr>
          <a:xfrm>
            <a:off x="457200" y="1408176"/>
            <a:ext cx="8229600" cy="4625609"/>
          </a:xfrm>
        </p:spPr>
        <p:txBody>
          <a:bodyPr>
            <a:normAutofit fontScale="92500" lnSpcReduction="20000"/>
          </a:bodyPr>
          <a:lstStyle/>
          <a:p>
            <a:r>
              <a:rPr lang="en-US" dirty="0" smtClean="0"/>
              <a:t>all form elements must be paired with a meaningful </a:t>
            </a:r>
            <a:r>
              <a:rPr lang="en-US" dirty="0" smtClean="0">
                <a:solidFill>
                  <a:srgbClr val="FFD25D"/>
                </a:solidFill>
                <a:latin typeface="Lucida Console"/>
                <a:cs typeface="Lucida Console"/>
              </a:rPr>
              <a:t>label</a:t>
            </a:r>
            <a:r>
              <a:rPr lang="en-US" dirty="0" smtClean="0"/>
              <a:t> (for accessibility)</a:t>
            </a:r>
          </a:p>
          <a:p>
            <a:r>
              <a:rPr lang="en-US" dirty="0" smtClean="0"/>
              <a:t>To hide labels in a way that leaves them visible to assistive technologies, apply the helper class </a:t>
            </a:r>
            <a:r>
              <a:rPr lang="en-US" dirty="0" err="1" smtClean="0">
                <a:solidFill>
                  <a:srgbClr val="FFD25D"/>
                </a:solidFill>
                <a:latin typeface="Lucida Console"/>
                <a:cs typeface="Lucida Console"/>
              </a:rPr>
              <a:t>ui</a:t>
            </a:r>
            <a:r>
              <a:rPr lang="en-US" dirty="0" smtClean="0">
                <a:solidFill>
                  <a:srgbClr val="FFD25D"/>
                </a:solidFill>
                <a:latin typeface="Lucida Console"/>
                <a:cs typeface="Lucida Console"/>
              </a:rPr>
              <a:t>-hidden-accessible </a:t>
            </a:r>
            <a:r>
              <a:rPr lang="en-US" dirty="0" smtClean="0"/>
              <a:t>to the label itself:</a:t>
            </a:r>
          </a:p>
          <a:p>
            <a:pPr>
              <a:buNone/>
            </a:pPr>
            <a:endParaRPr lang="en-US" dirty="0" smtClean="0"/>
          </a:p>
          <a:p>
            <a:pPr>
              <a:buNone/>
            </a:pPr>
            <a:r>
              <a:rPr lang="en-US" sz="2595" dirty="0" smtClean="0">
                <a:latin typeface="Lucida Console"/>
                <a:cs typeface="Lucida Console"/>
              </a:rPr>
              <a:t>&lt;label for="username" </a:t>
            </a:r>
          </a:p>
          <a:p>
            <a:pPr>
              <a:buNone/>
            </a:pPr>
            <a:r>
              <a:rPr lang="en-US" sz="2595" dirty="0" smtClean="0">
                <a:latin typeface="Lucida Console"/>
                <a:cs typeface="Lucida Console"/>
              </a:rPr>
              <a:t>class="</a:t>
            </a:r>
            <a:r>
              <a:rPr lang="en-US" sz="2595" dirty="0" err="1" smtClean="0">
                <a:solidFill>
                  <a:srgbClr val="FFD25D"/>
                </a:solidFill>
                <a:latin typeface="Lucida Console"/>
                <a:cs typeface="Lucida Console"/>
              </a:rPr>
              <a:t>ui</a:t>
            </a:r>
            <a:r>
              <a:rPr lang="en-US" sz="2595" dirty="0" smtClean="0">
                <a:solidFill>
                  <a:srgbClr val="FFD25D"/>
                </a:solidFill>
                <a:latin typeface="Lucida Console"/>
                <a:cs typeface="Lucida Console"/>
              </a:rPr>
              <a:t>-hidden-accessible</a:t>
            </a:r>
            <a:r>
              <a:rPr lang="en-US" sz="2595" dirty="0" smtClean="0">
                <a:latin typeface="Lucida Console"/>
                <a:cs typeface="Lucida Console"/>
              </a:rPr>
              <a:t>”&gt;Username:</a:t>
            </a:r>
          </a:p>
          <a:p>
            <a:pPr>
              <a:buNone/>
            </a:pPr>
            <a:r>
              <a:rPr lang="en-US" sz="2595" dirty="0" smtClean="0">
                <a:latin typeface="Lucida Console"/>
                <a:cs typeface="Lucida Console"/>
              </a:rPr>
              <a:t>&lt;/label&gt; </a:t>
            </a:r>
          </a:p>
          <a:p>
            <a:pPr>
              <a:buNone/>
            </a:pPr>
            <a:r>
              <a:rPr lang="en-US" sz="2595" dirty="0" smtClean="0">
                <a:latin typeface="Lucida Console"/>
                <a:cs typeface="Lucida Console"/>
              </a:rPr>
              <a:t>&lt;input type="text" name="username" id="username" value="" placeholder="Username"/&gt; </a:t>
            </a:r>
            <a:endParaRPr lang="en-US" sz="2595" dirty="0">
              <a:latin typeface="Lucida Console"/>
              <a:cs typeface="Lucida Console"/>
            </a:endParaRPr>
          </a:p>
        </p:txBody>
      </p:sp>
      <p:pic>
        <p:nvPicPr>
          <p:cNvPr id="4" name="Picture 3" descr="placeholder.tiff"/>
          <p:cNvPicPr>
            <a:picLocks noChangeAspect="1"/>
          </p:cNvPicPr>
          <p:nvPr/>
        </p:nvPicPr>
        <p:blipFill>
          <a:blip r:embed="rId2"/>
          <a:stretch>
            <a:fillRect/>
          </a:stretch>
        </p:blipFill>
        <p:spPr>
          <a:xfrm>
            <a:off x="2070100" y="6033785"/>
            <a:ext cx="5003800" cy="609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input</a:t>
            </a:r>
            <a:endParaRPr lang="en-US" dirty="0"/>
          </a:p>
        </p:txBody>
      </p:sp>
      <p:sp>
        <p:nvSpPr>
          <p:cNvPr id="7" name="Rectangle 6"/>
          <p:cNvSpPr/>
          <p:nvPr/>
        </p:nvSpPr>
        <p:spPr>
          <a:xfrm>
            <a:off x="256874" y="1612387"/>
            <a:ext cx="8429926" cy="707886"/>
          </a:xfrm>
          <a:prstGeom prst="rect">
            <a:avLst/>
          </a:prstGeom>
        </p:spPr>
        <p:txBody>
          <a:bodyPr wrap="square">
            <a:spAutoFit/>
          </a:bodyPr>
          <a:lstStyle/>
          <a:p>
            <a:r>
              <a:rPr lang="en-US" sz="2000" dirty="0" smtClean="0">
                <a:latin typeface="Lucida Console"/>
                <a:cs typeface="Lucida Console"/>
              </a:rPr>
              <a:t>&lt;label for="basic"&gt;Text Input:&lt;/label&gt;</a:t>
            </a:r>
          </a:p>
          <a:p>
            <a:r>
              <a:rPr lang="en-US" sz="2000" dirty="0" smtClean="0">
                <a:latin typeface="Lucida Console"/>
                <a:cs typeface="Lucida Console"/>
              </a:rPr>
              <a:t>&lt;input type="text" name="name" id="basic" value="” /&gt;</a:t>
            </a:r>
            <a:endParaRPr lang="en-US" sz="2000" dirty="0">
              <a:latin typeface="Lucida Console"/>
              <a:cs typeface="Lucida Console"/>
            </a:endParaRPr>
          </a:p>
        </p:txBody>
      </p:sp>
      <p:pic>
        <p:nvPicPr>
          <p:cNvPr id="9" name="Picture 8" descr="text1.tiff"/>
          <p:cNvPicPr>
            <a:picLocks noChangeAspect="1"/>
          </p:cNvPicPr>
          <p:nvPr/>
        </p:nvPicPr>
        <p:blipFill>
          <a:blip r:embed="rId2"/>
          <a:stretch>
            <a:fillRect/>
          </a:stretch>
        </p:blipFill>
        <p:spPr>
          <a:xfrm>
            <a:off x="2358048" y="2467606"/>
            <a:ext cx="6604000" cy="952500"/>
          </a:xfrm>
          <a:prstGeom prst="rect">
            <a:avLst/>
          </a:prstGeom>
        </p:spPr>
      </p:pic>
      <p:pic>
        <p:nvPicPr>
          <p:cNvPr id="10" name="Picture 9" descr="text2.tiff"/>
          <p:cNvPicPr>
            <a:picLocks noChangeAspect="1"/>
          </p:cNvPicPr>
          <p:nvPr/>
        </p:nvPicPr>
        <p:blipFill>
          <a:blip r:embed="rId3"/>
          <a:stretch>
            <a:fillRect/>
          </a:stretch>
        </p:blipFill>
        <p:spPr>
          <a:xfrm>
            <a:off x="2358048" y="4354588"/>
            <a:ext cx="6604000" cy="635000"/>
          </a:xfrm>
          <a:prstGeom prst="rect">
            <a:avLst/>
          </a:prstGeom>
        </p:spPr>
      </p:pic>
      <p:sp>
        <p:nvSpPr>
          <p:cNvPr id="11" name="Rectangle 10"/>
          <p:cNvSpPr/>
          <p:nvPr/>
        </p:nvSpPr>
        <p:spPr>
          <a:xfrm>
            <a:off x="256874" y="3524422"/>
            <a:ext cx="8705174" cy="1015663"/>
          </a:xfrm>
          <a:prstGeom prst="rect">
            <a:avLst/>
          </a:prstGeom>
        </p:spPr>
        <p:txBody>
          <a:bodyPr wrap="square">
            <a:spAutoFit/>
          </a:bodyPr>
          <a:lstStyle/>
          <a:p>
            <a:r>
              <a:rPr lang="en-US" sz="2000" dirty="0" smtClean="0">
                <a:latin typeface="Arial"/>
                <a:cs typeface="Arial"/>
              </a:rPr>
              <a:t>Optionally wrap the text input in a container with the </a:t>
            </a:r>
          </a:p>
          <a:p>
            <a:r>
              <a:rPr lang="en-US" sz="2000" dirty="0" smtClean="0">
                <a:solidFill>
                  <a:srgbClr val="FFD25D"/>
                </a:solidFill>
                <a:latin typeface="Lucida Console"/>
                <a:cs typeface="Lucida Console"/>
              </a:rPr>
              <a:t>data-role="</a:t>
            </a:r>
            <a:r>
              <a:rPr lang="en-US" sz="2000" dirty="0" err="1" smtClean="0">
                <a:solidFill>
                  <a:srgbClr val="FFD25D"/>
                </a:solidFill>
                <a:latin typeface="Lucida Console"/>
                <a:cs typeface="Lucida Console"/>
              </a:rPr>
              <a:t>fieldcontain</a:t>
            </a:r>
            <a:r>
              <a:rPr lang="en-US" sz="2000" dirty="0" smtClean="0">
                <a:solidFill>
                  <a:srgbClr val="FFD25D"/>
                </a:solidFill>
                <a:latin typeface="Lucida Console"/>
                <a:cs typeface="Lucida Console"/>
              </a:rPr>
              <a:t>" </a:t>
            </a:r>
            <a:r>
              <a:rPr lang="en-US" sz="2000" dirty="0" smtClean="0">
                <a:latin typeface="Arial"/>
                <a:cs typeface="Arial"/>
              </a:rPr>
              <a:t>attribute to help visually group it in a longer form.</a:t>
            </a:r>
            <a:endParaRPr lang="en-US" sz="2000" dirty="0">
              <a:latin typeface="Arial"/>
              <a:cs typeface="Arial"/>
            </a:endParaRPr>
          </a:p>
        </p:txBody>
      </p:sp>
      <p:sp>
        <p:nvSpPr>
          <p:cNvPr id="12" name="Rectangle 11"/>
          <p:cNvSpPr/>
          <p:nvPr/>
        </p:nvSpPr>
        <p:spPr>
          <a:xfrm>
            <a:off x="256874" y="5274968"/>
            <a:ext cx="8887126" cy="1323439"/>
          </a:xfrm>
          <a:prstGeom prst="rect">
            <a:avLst/>
          </a:prstGeom>
        </p:spPr>
        <p:txBody>
          <a:bodyPr wrap="square">
            <a:spAutoFit/>
          </a:bodyPr>
          <a:lstStyle/>
          <a:p>
            <a:r>
              <a:rPr lang="en-US" sz="2000" dirty="0" smtClean="0">
                <a:solidFill>
                  <a:srgbClr val="FFD25D"/>
                </a:solidFill>
                <a:latin typeface="Lucida Console"/>
                <a:cs typeface="Lucida Console"/>
              </a:rPr>
              <a:t>&lt;div data-role="</a:t>
            </a:r>
            <a:r>
              <a:rPr lang="en-US" sz="2000" dirty="0" err="1" smtClean="0">
                <a:solidFill>
                  <a:srgbClr val="FFD25D"/>
                </a:solidFill>
                <a:latin typeface="Lucida Console"/>
                <a:cs typeface="Lucida Console"/>
              </a:rPr>
              <a:t>fieldcontain</a:t>
            </a:r>
            <a:r>
              <a:rPr lang="en-US" sz="2000" dirty="0" smtClean="0">
                <a:solidFill>
                  <a:srgbClr val="FFD25D"/>
                </a:solidFill>
                <a:latin typeface="Lucida Console"/>
                <a:cs typeface="Lucida Console"/>
              </a:rPr>
              <a:t>"&gt;</a:t>
            </a:r>
          </a:p>
          <a:p>
            <a:r>
              <a:rPr lang="en-US" sz="2000" dirty="0" smtClean="0">
                <a:latin typeface="Lucida Console"/>
                <a:cs typeface="Lucida Console"/>
              </a:rPr>
              <a:t>    &lt;label for="name"&gt;Text Input:&lt;/label&gt;</a:t>
            </a:r>
          </a:p>
          <a:p>
            <a:r>
              <a:rPr lang="en-US" sz="2000" dirty="0" smtClean="0">
                <a:latin typeface="Lucida Console"/>
                <a:cs typeface="Lucida Console"/>
              </a:rPr>
              <a:t>    &lt;input type="text" name="name" id="name" value="” /&gt;</a:t>
            </a:r>
          </a:p>
          <a:p>
            <a:r>
              <a:rPr lang="en-US" sz="2000" dirty="0" smtClean="0">
                <a:solidFill>
                  <a:srgbClr val="FFD25D"/>
                </a:solidFill>
                <a:latin typeface="Lucida Console"/>
                <a:cs typeface="Lucida Console"/>
              </a:rPr>
              <a:t>&lt;/div&gt;</a:t>
            </a:r>
            <a:r>
              <a:rPr lang="en-US" sz="2000" dirty="0" smtClean="0">
                <a:latin typeface="Lucida Console"/>
                <a:cs typeface="Lucida Console"/>
              </a:rPr>
              <a:t>	</a:t>
            </a:r>
            <a:endParaRPr lang="en-US" sz="20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type=“password”</a:t>
            </a:r>
            <a:endParaRPr lang="en-US" dirty="0"/>
          </a:p>
        </p:txBody>
      </p:sp>
      <p:pic>
        <p:nvPicPr>
          <p:cNvPr id="4" name="Picture 3"/>
          <p:cNvPicPr>
            <a:picLocks noChangeAspect="1"/>
          </p:cNvPicPr>
          <p:nvPr/>
        </p:nvPicPr>
        <p:blipFill>
          <a:blip r:embed="rId2"/>
          <a:stretch>
            <a:fillRect/>
          </a:stretch>
        </p:blipFill>
        <p:spPr>
          <a:xfrm>
            <a:off x="2483204" y="1787974"/>
            <a:ext cx="4076700" cy="45847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type=“number”</a:t>
            </a:r>
            <a:endParaRPr lang="en-US" dirty="0"/>
          </a:p>
        </p:txBody>
      </p:sp>
      <p:pic>
        <p:nvPicPr>
          <p:cNvPr id="4" name="Picture 3"/>
          <p:cNvPicPr>
            <a:picLocks noChangeAspect="1"/>
          </p:cNvPicPr>
          <p:nvPr/>
        </p:nvPicPr>
        <p:blipFill>
          <a:blip r:embed="rId2"/>
          <a:stretch>
            <a:fillRect/>
          </a:stretch>
        </p:blipFill>
        <p:spPr>
          <a:xfrm>
            <a:off x="2552700" y="1816153"/>
            <a:ext cx="4038600" cy="4495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type=“email”</a:t>
            </a:r>
            <a:endParaRPr lang="en-US" dirty="0"/>
          </a:p>
        </p:txBody>
      </p:sp>
      <p:pic>
        <p:nvPicPr>
          <p:cNvPr id="4" name="Picture 3"/>
          <p:cNvPicPr>
            <a:picLocks noChangeAspect="1"/>
          </p:cNvPicPr>
          <p:nvPr/>
        </p:nvPicPr>
        <p:blipFill>
          <a:blip r:embed="rId2"/>
          <a:stretch>
            <a:fillRect/>
          </a:stretch>
        </p:blipFill>
        <p:spPr>
          <a:xfrm>
            <a:off x="2540000" y="1762633"/>
            <a:ext cx="4064000" cy="4648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a:t>
            </a:r>
            <a:r>
              <a:rPr lang="en-US" dirty="0" err="1" smtClean="0"/>
              <a:t>url</a:t>
            </a:r>
            <a:r>
              <a:rPr lang="en-US" dirty="0" smtClean="0"/>
              <a:t>”</a:t>
            </a:r>
            <a:endParaRPr lang="en-US" dirty="0"/>
          </a:p>
        </p:txBody>
      </p:sp>
      <p:pic>
        <p:nvPicPr>
          <p:cNvPr id="4" name="Picture 3"/>
          <p:cNvPicPr>
            <a:picLocks noChangeAspect="1"/>
          </p:cNvPicPr>
          <p:nvPr/>
        </p:nvPicPr>
        <p:blipFill>
          <a:blip r:embed="rId2"/>
          <a:stretch>
            <a:fillRect/>
          </a:stretch>
        </p:blipFill>
        <p:spPr>
          <a:xfrm>
            <a:off x="2546350" y="1752265"/>
            <a:ext cx="4051300" cy="46101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a:t>
            </a:r>
            <a:r>
              <a:rPr lang="en-US" dirty="0" err="1" smtClean="0"/>
              <a:t>tel</a:t>
            </a:r>
            <a:r>
              <a:rPr lang="en-US" dirty="0" smtClean="0"/>
              <a:t>”</a:t>
            </a:r>
            <a:endParaRPr lang="en-US" dirty="0"/>
          </a:p>
        </p:txBody>
      </p:sp>
      <p:pic>
        <p:nvPicPr>
          <p:cNvPr id="4" name="Picture 3"/>
          <p:cNvPicPr>
            <a:picLocks noChangeAspect="1"/>
          </p:cNvPicPr>
          <p:nvPr/>
        </p:nvPicPr>
        <p:blipFill>
          <a:blip r:embed="rId2"/>
          <a:stretch>
            <a:fillRect/>
          </a:stretch>
        </p:blipFill>
        <p:spPr>
          <a:xfrm>
            <a:off x="2540000" y="1785353"/>
            <a:ext cx="4064000" cy="4597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Auto-grow </a:t>
            </a:r>
            <a:r>
              <a:rPr lang="en-US" dirty="0" err="1" smtClean="0"/>
              <a:t>Textarea</a:t>
            </a:r>
            <a:endParaRPr lang="en-US" dirty="0"/>
          </a:p>
        </p:txBody>
      </p:sp>
      <p:pic>
        <p:nvPicPr>
          <p:cNvPr id="4" name="Picture 3"/>
          <p:cNvPicPr>
            <a:picLocks noChangeAspect="1"/>
          </p:cNvPicPr>
          <p:nvPr/>
        </p:nvPicPr>
        <p:blipFill>
          <a:blip r:embed="rId2"/>
          <a:stretch>
            <a:fillRect/>
          </a:stretch>
        </p:blipFill>
        <p:spPr>
          <a:xfrm>
            <a:off x="1005305" y="1747085"/>
            <a:ext cx="3368842" cy="4811127"/>
          </a:xfrm>
          <a:prstGeom prst="rect">
            <a:avLst/>
          </a:prstGeom>
        </p:spPr>
      </p:pic>
      <p:pic>
        <p:nvPicPr>
          <p:cNvPr id="5" name="Picture 4"/>
          <p:cNvPicPr>
            <a:picLocks noChangeAspect="1"/>
          </p:cNvPicPr>
          <p:nvPr/>
        </p:nvPicPr>
        <p:blipFill>
          <a:blip r:embed="rId3"/>
          <a:stretch>
            <a:fillRect/>
          </a:stretch>
        </p:blipFill>
        <p:spPr>
          <a:xfrm>
            <a:off x="4826489" y="1747084"/>
            <a:ext cx="3365679" cy="481112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Progressive enhancement</a:t>
            </a:r>
            <a:endParaRPr lang="en-US" dirty="0"/>
          </a:p>
        </p:txBody>
      </p:sp>
      <p:pic>
        <p:nvPicPr>
          <p:cNvPr id="5" name="Content Placeholder 4" descr="progressive.tiff"/>
          <p:cNvPicPr>
            <a:picLocks noGrp="1" noChangeAspect="1"/>
          </p:cNvPicPr>
          <p:nvPr>
            <p:ph idx="1"/>
          </p:nvPr>
        </p:nvPicPr>
        <p:blipFill>
          <a:blip r:embed="rId2"/>
          <a:srcRect t="-25724" b="-25724"/>
          <a:stretch>
            <a:fillRect/>
          </a:stretch>
        </p:blipFill>
        <p:spPr/>
      </p:pic>
    </p:spTree>
    <p:extLst>
      <p:ext uri="{BB962C8B-B14F-4D97-AF65-F5344CB8AC3E}">
        <p14:creationId xmlns:p14="http://schemas.microsoft.com/office/powerpoint/2010/main" val="364861103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pic>
        <p:nvPicPr>
          <p:cNvPr id="7" name="Picture 6" descr="search1.tiff"/>
          <p:cNvPicPr>
            <a:picLocks noChangeAspect="1"/>
          </p:cNvPicPr>
          <p:nvPr/>
        </p:nvPicPr>
        <p:blipFill>
          <a:blip r:embed="rId2"/>
          <a:stretch>
            <a:fillRect/>
          </a:stretch>
        </p:blipFill>
        <p:spPr>
          <a:xfrm>
            <a:off x="2476500" y="1844173"/>
            <a:ext cx="4191000" cy="736600"/>
          </a:xfrm>
          <a:prstGeom prst="rect">
            <a:avLst/>
          </a:prstGeom>
        </p:spPr>
      </p:pic>
      <p:pic>
        <p:nvPicPr>
          <p:cNvPr id="8" name="Picture 7" descr="search2.tiff"/>
          <p:cNvPicPr>
            <a:picLocks noChangeAspect="1"/>
          </p:cNvPicPr>
          <p:nvPr/>
        </p:nvPicPr>
        <p:blipFill>
          <a:blip r:embed="rId3"/>
          <a:stretch>
            <a:fillRect/>
          </a:stretch>
        </p:blipFill>
        <p:spPr>
          <a:xfrm>
            <a:off x="2476500" y="2866530"/>
            <a:ext cx="4191000" cy="723900"/>
          </a:xfrm>
          <a:prstGeom prst="rect">
            <a:avLst/>
          </a:prstGeom>
        </p:spPr>
      </p:pic>
      <p:sp>
        <p:nvSpPr>
          <p:cNvPr id="11" name="Rectangle 10"/>
          <p:cNvSpPr/>
          <p:nvPr/>
        </p:nvSpPr>
        <p:spPr>
          <a:xfrm>
            <a:off x="457200" y="5213684"/>
            <a:ext cx="8229599" cy="830997"/>
          </a:xfrm>
          <a:prstGeom prst="rect">
            <a:avLst/>
          </a:prstGeom>
        </p:spPr>
        <p:txBody>
          <a:bodyPr wrap="square">
            <a:spAutoFit/>
          </a:bodyPr>
          <a:lstStyle/>
          <a:p>
            <a:r>
              <a:rPr lang="en-US" sz="2400" b="1" dirty="0" smtClean="0">
                <a:solidFill>
                  <a:srgbClr val="FFFFFF"/>
                </a:solidFill>
                <a:latin typeface="Lucida Console"/>
                <a:cs typeface="Lucida Console"/>
              </a:rPr>
              <a:t>&lt;label for="find"&gt;Search:&lt;/label&gt;</a:t>
            </a:r>
          </a:p>
          <a:p>
            <a:r>
              <a:rPr lang="en-US" sz="2400" b="1" dirty="0" smtClean="0">
                <a:solidFill>
                  <a:srgbClr val="FFFFFF"/>
                </a:solidFill>
                <a:latin typeface="Lucida Console"/>
                <a:cs typeface="Lucida Console"/>
              </a:rPr>
              <a:t>&lt;input </a:t>
            </a:r>
            <a:r>
              <a:rPr lang="en-US" sz="2400" b="1" dirty="0" smtClean="0">
                <a:solidFill>
                  <a:srgbClr val="FFCD66"/>
                </a:solidFill>
                <a:latin typeface="Lucida Console"/>
                <a:cs typeface="Lucida Console"/>
              </a:rPr>
              <a:t>type="search" </a:t>
            </a:r>
            <a:r>
              <a:rPr lang="en-US" sz="2400" b="1" dirty="0" smtClean="0">
                <a:solidFill>
                  <a:srgbClr val="FFFFFF"/>
                </a:solidFill>
                <a:latin typeface="Lucida Console"/>
                <a:cs typeface="Lucida Console"/>
              </a:rPr>
              <a:t>id="find" value="" /&gt;</a:t>
            </a:r>
            <a:endParaRPr lang="en-US" sz="24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pic>
        <p:nvPicPr>
          <p:cNvPr id="7" name="Picture 6" descr="search1.tiff"/>
          <p:cNvPicPr>
            <a:picLocks noChangeAspect="1"/>
          </p:cNvPicPr>
          <p:nvPr/>
        </p:nvPicPr>
        <p:blipFill>
          <a:blip r:embed="rId2"/>
          <a:stretch>
            <a:fillRect/>
          </a:stretch>
        </p:blipFill>
        <p:spPr>
          <a:xfrm>
            <a:off x="2476500" y="1844173"/>
            <a:ext cx="4191000" cy="736600"/>
          </a:xfrm>
          <a:prstGeom prst="rect">
            <a:avLst/>
          </a:prstGeom>
        </p:spPr>
      </p:pic>
      <p:pic>
        <p:nvPicPr>
          <p:cNvPr id="8" name="Picture 7" descr="search2.tiff"/>
          <p:cNvPicPr>
            <a:picLocks noChangeAspect="1"/>
          </p:cNvPicPr>
          <p:nvPr/>
        </p:nvPicPr>
        <p:blipFill>
          <a:blip r:embed="rId3"/>
          <a:stretch>
            <a:fillRect/>
          </a:stretch>
        </p:blipFill>
        <p:spPr>
          <a:xfrm>
            <a:off x="2476500" y="2866530"/>
            <a:ext cx="4191000" cy="723900"/>
          </a:xfrm>
          <a:prstGeom prst="rect">
            <a:avLst/>
          </a:prstGeom>
        </p:spPr>
      </p:pic>
      <p:pic>
        <p:nvPicPr>
          <p:cNvPr id="9" name="Picture 8" descr="search3.tiff"/>
          <p:cNvPicPr>
            <a:picLocks noChangeAspect="1"/>
          </p:cNvPicPr>
          <p:nvPr/>
        </p:nvPicPr>
        <p:blipFill>
          <a:blip r:embed="rId4"/>
          <a:stretch>
            <a:fillRect/>
          </a:stretch>
        </p:blipFill>
        <p:spPr>
          <a:xfrm>
            <a:off x="2476500" y="4315956"/>
            <a:ext cx="4191000" cy="685800"/>
          </a:xfrm>
          <a:prstGeom prst="rect">
            <a:avLst/>
          </a:prstGeom>
        </p:spPr>
      </p:pic>
      <p:pic>
        <p:nvPicPr>
          <p:cNvPr id="10" name="Picture 9" descr="search4.tiff"/>
          <p:cNvPicPr>
            <a:picLocks noChangeAspect="1"/>
          </p:cNvPicPr>
          <p:nvPr/>
        </p:nvPicPr>
        <p:blipFill>
          <a:blip r:embed="rId5"/>
          <a:stretch>
            <a:fillRect/>
          </a:stretch>
        </p:blipFill>
        <p:spPr>
          <a:xfrm>
            <a:off x="2476500" y="5313597"/>
            <a:ext cx="4191000" cy="7493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Slider</a:t>
            </a:r>
            <a:endParaRPr lang="en-US" dirty="0"/>
          </a:p>
        </p:txBody>
      </p:sp>
      <p:pic>
        <p:nvPicPr>
          <p:cNvPr id="4" name="Picture 3"/>
          <p:cNvPicPr>
            <a:picLocks noChangeAspect="1"/>
          </p:cNvPicPr>
          <p:nvPr/>
        </p:nvPicPr>
        <p:blipFill>
          <a:blip r:embed="rId2"/>
          <a:stretch>
            <a:fillRect/>
          </a:stretch>
        </p:blipFill>
        <p:spPr>
          <a:xfrm>
            <a:off x="1873250" y="3054350"/>
            <a:ext cx="5397500" cy="749300"/>
          </a:xfrm>
          <a:prstGeom prst="rect">
            <a:avLst/>
          </a:prstGeom>
        </p:spPr>
      </p:pic>
      <p:sp>
        <p:nvSpPr>
          <p:cNvPr id="6" name="Rectangle 5"/>
          <p:cNvSpPr/>
          <p:nvPr/>
        </p:nvSpPr>
        <p:spPr>
          <a:xfrm>
            <a:off x="254000" y="4144211"/>
            <a:ext cx="8689474" cy="1938992"/>
          </a:xfrm>
          <a:prstGeom prst="rect">
            <a:avLst/>
          </a:prstGeom>
        </p:spPr>
        <p:txBody>
          <a:bodyPr wrap="square">
            <a:spAutoFit/>
          </a:bodyPr>
          <a:lstStyle/>
          <a:p>
            <a:r>
              <a:rPr lang="en-US" sz="2400" b="1" dirty="0" smtClean="0">
                <a:solidFill>
                  <a:srgbClr val="FFFFFF"/>
                </a:solidFill>
                <a:latin typeface="Lucida Console"/>
                <a:cs typeface="Lucida Console"/>
              </a:rPr>
              <a:t>&lt;div data-role="</a:t>
            </a:r>
            <a:r>
              <a:rPr lang="en-US" sz="2400" b="1" dirty="0" err="1" smtClean="0">
                <a:solidFill>
                  <a:srgbClr val="FFFFFF"/>
                </a:solidFill>
                <a:latin typeface="Lucida Console"/>
                <a:cs typeface="Lucida Console"/>
              </a:rPr>
              <a:t>fieldcontain</a:t>
            </a:r>
            <a:r>
              <a:rPr lang="en-US" sz="2400" b="1" dirty="0" smtClean="0">
                <a:solidFill>
                  <a:srgbClr val="FFFFFF"/>
                </a:solidFill>
                <a:latin typeface="Lucida Console"/>
                <a:cs typeface="Lucida Console"/>
              </a:rPr>
              <a:t>"&gt;</a:t>
            </a:r>
          </a:p>
          <a:p>
            <a:r>
              <a:rPr lang="en-US" sz="2400" b="1" dirty="0" smtClean="0">
                <a:solidFill>
                  <a:srgbClr val="FFFFFF"/>
                </a:solidFill>
                <a:latin typeface="Lucida Console"/>
                <a:cs typeface="Lucida Console"/>
              </a:rPr>
              <a:t>	&lt;label for="slider"&gt;Input slider:&lt;/label&gt;</a:t>
            </a:r>
          </a:p>
          <a:p>
            <a:r>
              <a:rPr lang="en-US" sz="2400" b="1" dirty="0" smtClean="0">
                <a:solidFill>
                  <a:srgbClr val="FFFFFF"/>
                </a:solidFill>
                <a:latin typeface="Lucida Console"/>
                <a:cs typeface="Lucida Console"/>
              </a:rPr>
              <a:t>	&lt;input </a:t>
            </a:r>
            <a:r>
              <a:rPr lang="en-US" sz="2400" b="1" dirty="0" smtClean="0">
                <a:solidFill>
                  <a:srgbClr val="FFCD66"/>
                </a:solidFill>
                <a:latin typeface="Lucida Console"/>
                <a:cs typeface="Lucida Console"/>
              </a:rPr>
              <a:t>type="range" </a:t>
            </a:r>
            <a:r>
              <a:rPr lang="en-US" sz="2400" b="1" dirty="0" smtClean="0">
                <a:solidFill>
                  <a:srgbClr val="FFFFFF"/>
                </a:solidFill>
                <a:latin typeface="Lucida Console"/>
                <a:cs typeface="Lucida Console"/>
              </a:rPr>
              <a:t>name="slider" 	id="slider” </a:t>
            </a:r>
            <a:r>
              <a:rPr lang="en-US" sz="2400" b="1" dirty="0" smtClean="0">
                <a:solidFill>
                  <a:srgbClr val="FFCD66"/>
                </a:solidFill>
                <a:latin typeface="Lucida Console"/>
                <a:cs typeface="Lucida Console"/>
              </a:rPr>
              <a:t>value="50" min="0" max="100" </a:t>
            </a:r>
            <a:r>
              <a:rPr lang="en-US" sz="2400" b="1" dirty="0" smtClean="0">
                <a:solidFill>
                  <a:srgbClr val="FFFFFF"/>
                </a:solidFill>
                <a:latin typeface="Lucida Console"/>
                <a:cs typeface="Lucida Console"/>
              </a:rPr>
              <a:t>/&gt;</a:t>
            </a:r>
          </a:p>
          <a:p>
            <a:r>
              <a:rPr lang="en-US" sz="2400" b="1" dirty="0" smtClean="0">
                <a:solidFill>
                  <a:srgbClr val="FFFFFF"/>
                </a:solidFill>
                <a:latin typeface="Lucida Console"/>
                <a:cs typeface="Lucida Console"/>
              </a:rPr>
              <a:t>&lt;/div&gt;</a:t>
            </a:r>
            <a:endParaRPr lang="en-US" sz="24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 Switch Slider</a:t>
            </a:r>
            <a:endParaRPr lang="en-US" dirty="0"/>
          </a:p>
        </p:txBody>
      </p:sp>
      <p:sp>
        <p:nvSpPr>
          <p:cNvPr id="6" name="Rectangle 5"/>
          <p:cNvSpPr/>
          <p:nvPr/>
        </p:nvSpPr>
        <p:spPr>
          <a:xfrm>
            <a:off x="457200" y="4692650"/>
            <a:ext cx="8229600" cy="1477328"/>
          </a:xfrm>
          <a:prstGeom prst="rect">
            <a:avLst/>
          </a:prstGeom>
        </p:spPr>
        <p:txBody>
          <a:bodyPr wrap="square">
            <a:spAutoFit/>
          </a:bodyPr>
          <a:lstStyle/>
          <a:p>
            <a:r>
              <a:rPr lang="en-US" b="1" dirty="0" smtClean="0">
                <a:solidFill>
                  <a:srgbClr val="FFFFFF"/>
                </a:solidFill>
                <a:latin typeface="Lucida Console"/>
                <a:cs typeface="Lucida Console"/>
              </a:rPr>
              <a:t>&lt;label for="switch"&gt;Flip toggle:&lt;/label&gt;</a:t>
            </a:r>
          </a:p>
          <a:p>
            <a:r>
              <a:rPr lang="en-US" b="1" dirty="0" smtClean="0">
                <a:solidFill>
                  <a:srgbClr val="FFFFFF"/>
                </a:solidFill>
                <a:latin typeface="Lucida Console"/>
                <a:cs typeface="Lucida Console"/>
              </a:rPr>
              <a:t>&lt;select name="switch" id="switch" </a:t>
            </a:r>
            <a:r>
              <a:rPr lang="en-US" b="1" dirty="0" smtClean="0">
                <a:solidFill>
                  <a:srgbClr val="FFCD66"/>
                </a:solidFill>
                <a:latin typeface="Lucida Console"/>
                <a:cs typeface="Lucida Console"/>
              </a:rPr>
              <a:t>data-role="slider"</a:t>
            </a:r>
            <a:r>
              <a:rPr lang="en-US" b="1" dirty="0" smtClean="0">
                <a:solidFill>
                  <a:srgbClr val="FFFFFF"/>
                </a:solidFill>
                <a:latin typeface="Lucida Console"/>
                <a:cs typeface="Lucida Console"/>
              </a:rPr>
              <a:t>&gt;</a:t>
            </a:r>
          </a:p>
          <a:p>
            <a:r>
              <a:rPr lang="en-US" b="1" dirty="0" smtClean="0">
                <a:solidFill>
                  <a:srgbClr val="FFFFFF"/>
                </a:solidFill>
                <a:latin typeface="Lucida Console"/>
                <a:cs typeface="Lucida Console"/>
              </a:rPr>
              <a:t>	&lt;option value="off"&gt;Off&lt;/option&gt;</a:t>
            </a:r>
          </a:p>
          <a:p>
            <a:r>
              <a:rPr lang="en-US" b="1" dirty="0" smtClean="0">
                <a:solidFill>
                  <a:srgbClr val="FFFFFF"/>
                </a:solidFill>
                <a:latin typeface="Lucida Console"/>
                <a:cs typeface="Lucida Console"/>
              </a:rPr>
              <a:t>	&lt;option value="on"&gt;On&lt;/option&gt;</a:t>
            </a:r>
          </a:p>
          <a:p>
            <a:r>
              <a:rPr lang="en-US" b="1" dirty="0" smtClean="0">
                <a:solidFill>
                  <a:srgbClr val="FFFFFF"/>
                </a:solidFill>
                <a:latin typeface="Lucida Console"/>
                <a:cs typeface="Lucida Console"/>
              </a:rPr>
              <a:t>&lt;/select&gt;</a:t>
            </a:r>
            <a:endParaRPr lang="en-US" dirty="0">
              <a:latin typeface="Lucida Console"/>
              <a:cs typeface="Lucida Console"/>
            </a:endParaRPr>
          </a:p>
        </p:txBody>
      </p:sp>
      <p:pic>
        <p:nvPicPr>
          <p:cNvPr id="3" name="Picture 2" descr="flip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2415301"/>
            <a:ext cx="1549400" cy="1130300"/>
          </a:xfrm>
          <a:prstGeom prst="rect">
            <a:avLst/>
          </a:prstGeom>
        </p:spPr>
      </p:pic>
      <p:pic>
        <p:nvPicPr>
          <p:cNvPr id="7" name="Picture 6" descr="flip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870" y="2382462"/>
            <a:ext cx="1559730" cy="119032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button set</a:t>
            </a:r>
            <a:endParaRPr lang="en-US" dirty="0"/>
          </a:p>
        </p:txBody>
      </p:sp>
      <p:pic>
        <p:nvPicPr>
          <p:cNvPr id="4" name="Picture 3" descr="radiobutton.tiff"/>
          <p:cNvPicPr>
            <a:picLocks noChangeAspect="1"/>
          </p:cNvPicPr>
          <p:nvPr/>
        </p:nvPicPr>
        <p:blipFill>
          <a:blip r:embed="rId2"/>
          <a:stretch>
            <a:fillRect/>
          </a:stretch>
        </p:blipFill>
        <p:spPr>
          <a:xfrm>
            <a:off x="2305050" y="2165350"/>
            <a:ext cx="4533900" cy="25273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button set</a:t>
            </a:r>
            <a:endParaRPr lang="en-US" dirty="0"/>
          </a:p>
        </p:txBody>
      </p:sp>
      <p:sp>
        <p:nvSpPr>
          <p:cNvPr id="5" name="Rectangle 4"/>
          <p:cNvSpPr/>
          <p:nvPr/>
        </p:nvSpPr>
        <p:spPr>
          <a:xfrm>
            <a:off x="1" y="1925053"/>
            <a:ext cx="9144000" cy="4247317"/>
          </a:xfrm>
          <a:prstGeom prst="rect">
            <a:avLst/>
          </a:prstGeom>
        </p:spPr>
        <p:txBody>
          <a:bodyPr wrap="square">
            <a:spAutoFit/>
          </a:bodyPr>
          <a:lstStyle/>
          <a:p>
            <a:r>
              <a:rPr lang="en-US" b="1" dirty="0" smtClean="0">
                <a:solidFill>
                  <a:srgbClr val="FFD25D"/>
                </a:solidFill>
                <a:latin typeface="Lucida Console"/>
                <a:cs typeface="Lucida Console"/>
              </a:rPr>
              <a:t>&lt;</a:t>
            </a:r>
            <a:r>
              <a:rPr lang="en-US" b="1" dirty="0" err="1" smtClean="0">
                <a:solidFill>
                  <a:srgbClr val="FFD25D"/>
                </a:solidFill>
                <a:latin typeface="Lucida Console"/>
                <a:cs typeface="Lucida Console"/>
              </a:rPr>
              <a:t>fieldset</a:t>
            </a:r>
            <a:r>
              <a:rPr lang="en-US" b="1" dirty="0" smtClean="0">
                <a:solidFill>
                  <a:srgbClr val="FFD25D"/>
                </a:solidFill>
                <a:latin typeface="Lucida Console"/>
                <a:cs typeface="Lucida Console"/>
              </a:rPr>
              <a:t> data-role="</a:t>
            </a:r>
            <a:r>
              <a:rPr lang="en-US" b="1" dirty="0" err="1" smtClean="0">
                <a:solidFill>
                  <a:srgbClr val="FFD25D"/>
                </a:solidFill>
                <a:latin typeface="Lucida Console"/>
                <a:cs typeface="Lucida Console"/>
              </a:rPr>
              <a:t>controlgroup</a:t>
            </a:r>
            <a:r>
              <a:rPr lang="en-US" b="1" dirty="0" smtClean="0">
                <a:solidFill>
                  <a:srgbClr val="FFD25D"/>
                </a:solidFill>
                <a:latin typeface="Lucida Console"/>
                <a:cs typeface="Lucida Console"/>
              </a:rPr>
              <a:t>"&gt;</a:t>
            </a:r>
          </a:p>
          <a:p>
            <a:r>
              <a:rPr lang="en-US" b="1" dirty="0" smtClean="0">
                <a:solidFill>
                  <a:srgbClr val="FFD25D"/>
                </a:solidFill>
                <a:latin typeface="Lucida Console"/>
                <a:cs typeface="Lucida Console"/>
              </a:rPr>
              <a:t>	&lt;legend&gt;Choose a pet:&lt;/legend&gt;</a:t>
            </a:r>
          </a:p>
          <a:p>
            <a:r>
              <a:rPr lang="en-US" b="1" dirty="0" smtClean="0">
                <a:solidFill>
                  <a:srgbClr val="FFFFFF"/>
                </a:solidFill>
                <a:latin typeface="Lucida Console"/>
                <a:cs typeface="Lucida Console"/>
              </a:rPr>
              <a:t>		&lt;input type="radio" name="r1" id="r1" value="choice-1” 			checked="checked" /&gt;</a:t>
            </a:r>
          </a:p>
          <a:p>
            <a:r>
              <a:rPr lang="en-US" b="1" dirty="0" smtClean="0">
                <a:solidFill>
                  <a:srgbClr val="FFFFFF"/>
                </a:solidFill>
                <a:latin typeface="Lucida Console"/>
                <a:cs typeface="Lucida Console"/>
              </a:rPr>
              <a:t>		&lt;label for="r1"&gt;Cat&lt;/label&gt;</a:t>
            </a:r>
          </a:p>
          <a:p>
            <a:endParaRPr lang="en-US" b="1" dirty="0" smtClean="0">
              <a:solidFill>
                <a:srgbClr val="FFFFFF"/>
              </a:solidFill>
              <a:latin typeface="Lucida Console"/>
              <a:cs typeface="Lucida Console"/>
            </a:endParaRPr>
          </a:p>
          <a:p>
            <a:r>
              <a:rPr lang="en-US" b="1" dirty="0" smtClean="0">
                <a:solidFill>
                  <a:srgbClr val="FFFFFF"/>
                </a:solidFill>
                <a:latin typeface="Lucida Console"/>
                <a:cs typeface="Lucida Console"/>
              </a:rPr>
              <a:t>		&lt;input type="radio" name=”r1" id="r2" value="choice-2" /&gt;</a:t>
            </a:r>
          </a:p>
          <a:p>
            <a:r>
              <a:rPr lang="en-US" b="1" dirty="0" smtClean="0">
                <a:solidFill>
                  <a:srgbClr val="FFFFFF"/>
                </a:solidFill>
                <a:latin typeface="Lucida Console"/>
                <a:cs typeface="Lucida Console"/>
              </a:rPr>
              <a:t>		&lt;label for="r2"&gt;Dog&lt;/label&gt;</a:t>
            </a:r>
          </a:p>
          <a:p>
            <a:endParaRPr lang="en-US" b="1" dirty="0" smtClean="0">
              <a:solidFill>
                <a:srgbClr val="FFFFFF"/>
              </a:solidFill>
              <a:latin typeface="Lucida Console"/>
              <a:cs typeface="Lucida Console"/>
            </a:endParaRPr>
          </a:p>
          <a:p>
            <a:r>
              <a:rPr lang="en-US" b="1" dirty="0" smtClean="0">
                <a:solidFill>
                  <a:srgbClr val="FFFFFF"/>
                </a:solidFill>
                <a:latin typeface="Lucida Console"/>
                <a:cs typeface="Lucida Console"/>
              </a:rPr>
              <a:t>		&lt;input type="radio" name=”r1" id="r3" value="choice-3" /&gt;</a:t>
            </a:r>
          </a:p>
          <a:p>
            <a:r>
              <a:rPr lang="en-US" b="1" dirty="0" smtClean="0">
                <a:solidFill>
                  <a:srgbClr val="FFFFFF"/>
                </a:solidFill>
                <a:latin typeface="Lucida Console"/>
                <a:cs typeface="Lucida Console"/>
              </a:rPr>
              <a:t>		&lt;label for="r3"&gt;</a:t>
            </a:r>
            <a:r>
              <a:rPr lang="en-US" b="1" dirty="0" err="1" smtClean="0">
                <a:solidFill>
                  <a:srgbClr val="FFFFFF"/>
                </a:solidFill>
                <a:latin typeface="Lucida Console"/>
                <a:cs typeface="Lucida Console"/>
              </a:rPr>
              <a:t>Hampster</a:t>
            </a:r>
            <a:r>
              <a:rPr lang="en-US" b="1" dirty="0" smtClean="0">
                <a:solidFill>
                  <a:srgbClr val="FFFFFF"/>
                </a:solidFill>
                <a:latin typeface="Lucida Console"/>
                <a:cs typeface="Lucida Console"/>
              </a:rPr>
              <a:t>&lt;/label&gt;</a:t>
            </a:r>
          </a:p>
          <a:p>
            <a:endParaRPr lang="en-US" b="1" dirty="0" smtClean="0">
              <a:solidFill>
                <a:srgbClr val="FFFFFF"/>
              </a:solidFill>
              <a:latin typeface="Lucida Console"/>
              <a:cs typeface="Lucida Console"/>
            </a:endParaRPr>
          </a:p>
          <a:p>
            <a:r>
              <a:rPr lang="en-US" b="1" dirty="0" smtClean="0">
                <a:solidFill>
                  <a:srgbClr val="FFFFFF"/>
                </a:solidFill>
                <a:latin typeface="Lucida Console"/>
                <a:cs typeface="Lucida Console"/>
              </a:rPr>
              <a:t>		&lt;input type="radio" </a:t>
            </a:r>
            <a:r>
              <a:rPr lang="en-US" b="1" smtClean="0">
                <a:solidFill>
                  <a:srgbClr val="FFFFFF"/>
                </a:solidFill>
                <a:latin typeface="Lucida Console"/>
                <a:cs typeface="Lucida Console"/>
              </a:rPr>
              <a:t>name=”r1" </a:t>
            </a:r>
            <a:r>
              <a:rPr lang="en-US" b="1" dirty="0" smtClean="0">
                <a:solidFill>
                  <a:srgbClr val="FFFFFF"/>
                </a:solidFill>
                <a:latin typeface="Lucida Console"/>
                <a:cs typeface="Lucida Console"/>
              </a:rPr>
              <a:t>id="r4" value="choice-4" /&gt;</a:t>
            </a:r>
          </a:p>
          <a:p>
            <a:r>
              <a:rPr lang="en-US" b="1" dirty="0" smtClean="0">
                <a:solidFill>
                  <a:srgbClr val="FFFFFF"/>
                </a:solidFill>
                <a:latin typeface="Lucida Console"/>
                <a:cs typeface="Lucida Console"/>
              </a:rPr>
              <a:t>		&lt;label for="r4"&gt;Lizard&lt;/label&gt;</a:t>
            </a:r>
          </a:p>
          <a:p>
            <a:r>
              <a:rPr lang="en-US" b="1" dirty="0" smtClean="0">
                <a:solidFill>
                  <a:srgbClr val="FFCD66"/>
                </a:solidFill>
                <a:latin typeface="Lucida Console"/>
                <a:cs typeface="Lucida Console"/>
              </a:rPr>
              <a:t>&lt;/</a:t>
            </a:r>
            <a:r>
              <a:rPr lang="en-US" b="1" dirty="0" err="1" smtClean="0">
                <a:solidFill>
                  <a:srgbClr val="FFCD66"/>
                </a:solidFill>
                <a:latin typeface="Lucida Console"/>
                <a:cs typeface="Lucida Console"/>
              </a:rPr>
              <a:t>fieldset</a:t>
            </a:r>
            <a:r>
              <a:rPr lang="en-US" b="1" dirty="0" smtClean="0">
                <a:solidFill>
                  <a:srgbClr val="FFCD66"/>
                </a:solidFill>
                <a:latin typeface="Lucida Console"/>
                <a:cs typeface="Lucida Console"/>
              </a:rPr>
              <a:t>&gt;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Horizontal Set</a:t>
            </a:r>
            <a:endParaRPr lang="en-US" dirty="0"/>
          </a:p>
        </p:txBody>
      </p:sp>
      <p:pic>
        <p:nvPicPr>
          <p:cNvPr id="4" name="Picture 3"/>
          <p:cNvPicPr>
            <a:picLocks noChangeAspect="1"/>
          </p:cNvPicPr>
          <p:nvPr/>
        </p:nvPicPr>
        <p:blipFill>
          <a:blip r:embed="rId2"/>
          <a:stretch>
            <a:fillRect/>
          </a:stretch>
        </p:blipFill>
        <p:spPr>
          <a:xfrm>
            <a:off x="2692400" y="2844800"/>
            <a:ext cx="3759200" cy="1168400"/>
          </a:xfrm>
          <a:prstGeom prst="rect">
            <a:avLst/>
          </a:prstGeom>
        </p:spPr>
      </p:pic>
      <p:sp>
        <p:nvSpPr>
          <p:cNvPr id="5" name="Rectangle 4"/>
          <p:cNvSpPr/>
          <p:nvPr/>
        </p:nvSpPr>
        <p:spPr>
          <a:xfrm>
            <a:off x="457200" y="5253789"/>
            <a:ext cx="8229600" cy="530915"/>
          </a:xfrm>
          <a:prstGeom prst="rect">
            <a:avLst/>
          </a:prstGeom>
        </p:spPr>
        <p:txBody>
          <a:bodyPr wrap="square">
            <a:spAutoFit/>
          </a:bodyPr>
          <a:lstStyle/>
          <a:p>
            <a:r>
              <a:rPr lang="en-US" b="1" dirty="0" smtClean="0">
                <a:latin typeface="Lucida Console"/>
                <a:cs typeface="Lucida Console"/>
              </a:rPr>
              <a:t>&lt;</a:t>
            </a:r>
            <a:r>
              <a:rPr lang="en-US" b="1" dirty="0" err="1" smtClean="0">
                <a:latin typeface="Lucida Console"/>
                <a:cs typeface="Lucida Console"/>
              </a:rPr>
              <a:t>fieldset</a:t>
            </a:r>
            <a:r>
              <a:rPr lang="en-US" b="1" dirty="0" smtClean="0">
                <a:latin typeface="Lucida Console"/>
                <a:cs typeface="Lucida Console"/>
              </a:rPr>
              <a:t> data-role="</a:t>
            </a:r>
            <a:r>
              <a:rPr lang="en-US" b="1" dirty="0" err="1" smtClean="0">
                <a:latin typeface="Lucida Console"/>
                <a:cs typeface="Lucida Console"/>
              </a:rPr>
              <a:t>controlgroup</a:t>
            </a:r>
            <a:r>
              <a:rPr lang="en-US" b="1" dirty="0" smtClean="0">
                <a:latin typeface="Lucida Console"/>
                <a:cs typeface="Lucida Console"/>
              </a:rPr>
              <a:t>" </a:t>
            </a:r>
            <a:r>
              <a:rPr lang="en-US" b="1" dirty="0" smtClean="0">
                <a:solidFill>
                  <a:schemeClr val="accent1">
                    <a:lumMod val="60000"/>
                    <a:lumOff val="40000"/>
                  </a:schemeClr>
                </a:solidFill>
                <a:latin typeface="Lucida Console"/>
                <a:cs typeface="Lucida Console"/>
              </a:rPr>
              <a:t>data-type="horizontal"</a:t>
            </a:r>
            <a:r>
              <a:rPr lang="en-US" b="1" dirty="0" smtClean="0">
                <a:latin typeface="Lucida Console"/>
                <a:cs typeface="Lucida Console"/>
              </a:rPr>
              <a:t>&gt;</a:t>
            </a:r>
          </a:p>
          <a:p>
            <a:r>
              <a:rPr lang="en-US" sz="1050" dirty="0" smtClean="0">
                <a:solidFill>
                  <a:srgbClr val="000000"/>
                </a:solidFill>
                <a:latin typeface="Lucida Console"/>
                <a:cs typeface="Lucida Console"/>
              </a:rPr>
              <a:t>Sunday, April</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Checkboxes</a:t>
            </a:r>
            <a:endParaRPr lang="en-US" dirty="0"/>
          </a:p>
        </p:txBody>
      </p:sp>
      <p:sp>
        <p:nvSpPr>
          <p:cNvPr id="4" name="Rectangle 3"/>
          <p:cNvSpPr/>
          <p:nvPr/>
        </p:nvSpPr>
        <p:spPr>
          <a:xfrm>
            <a:off x="457200" y="3713743"/>
            <a:ext cx="8229600" cy="2308324"/>
          </a:xfrm>
          <a:prstGeom prst="rect">
            <a:avLst/>
          </a:prstGeom>
        </p:spPr>
        <p:txBody>
          <a:bodyPr wrap="square">
            <a:spAutoFit/>
          </a:bodyPr>
          <a:lstStyle/>
          <a:p>
            <a:r>
              <a:rPr lang="en-US" dirty="0" smtClean="0">
                <a:latin typeface="Lucida Console"/>
                <a:cs typeface="Lucida Console"/>
              </a:rPr>
              <a:t>&lt;div data-role="</a:t>
            </a:r>
            <a:r>
              <a:rPr lang="en-US" dirty="0" err="1" smtClean="0">
                <a:latin typeface="Lucida Console"/>
                <a:cs typeface="Lucida Console"/>
              </a:rPr>
              <a:t>fieldcontain</a:t>
            </a:r>
            <a:r>
              <a:rPr lang="en-US" dirty="0" smtClean="0">
                <a:latin typeface="Lucida Console"/>
                <a:cs typeface="Lucida Console"/>
              </a:rPr>
              <a:t>"&gt;</a:t>
            </a:r>
          </a:p>
          <a:p>
            <a:r>
              <a:rPr lang="en-US" dirty="0" smtClean="0">
                <a:latin typeface="Lucida Console"/>
                <a:cs typeface="Lucida Console"/>
              </a:rPr>
              <a:t>    </a:t>
            </a:r>
            <a:r>
              <a:rPr lang="en-US" dirty="0" smtClean="0">
                <a:solidFill>
                  <a:srgbClr val="FFD25D"/>
                </a:solidFill>
                <a:latin typeface="Lucida Console"/>
                <a:cs typeface="Lucida Console"/>
              </a:rPr>
              <a:t>&lt;</a:t>
            </a:r>
            <a:r>
              <a:rPr lang="en-US" dirty="0" err="1" smtClean="0">
                <a:solidFill>
                  <a:srgbClr val="FFD25D"/>
                </a:solidFill>
                <a:latin typeface="Lucida Console"/>
                <a:cs typeface="Lucida Console"/>
              </a:rPr>
              <a:t>fieldset</a:t>
            </a:r>
            <a:r>
              <a:rPr lang="en-US" dirty="0" smtClean="0">
                <a:solidFill>
                  <a:srgbClr val="FFD25D"/>
                </a:solidFill>
                <a:latin typeface="Lucida Console"/>
                <a:cs typeface="Lucida Console"/>
              </a:rPr>
              <a:t> data-role="</a:t>
            </a:r>
            <a:r>
              <a:rPr lang="en-US" dirty="0" err="1" smtClean="0">
                <a:solidFill>
                  <a:srgbClr val="FFD25D"/>
                </a:solidFill>
                <a:latin typeface="Lucida Console"/>
                <a:cs typeface="Lucida Console"/>
              </a:rPr>
              <a:t>controlgroup</a:t>
            </a:r>
            <a:r>
              <a:rPr lang="en-US" dirty="0" smtClean="0">
                <a:solidFill>
                  <a:srgbClr val="FFD25D"/>
                </a:solidFill>
                <a:latin typeface="Lucida Console"/>
                <a:cs typeface="Lucida Console"/>
              </a:rPr>
              <a:t>"&gt;</a:t>
            </a:r>
          </a:p>
          <a:p>
            <a:r>
              <a:rPr lang="en-US" dirty="0" smtClean="0">
                <a:latin typeface="Lucida Console"/>
                <a:cs typeface="Lucida Console"/>
              </a:rPr>
              <a:t>	   </a:t>
            </a:r>
            <a:r>
              <a:rPr lang="en-US" dirty="0" smtClean="0">
                <a:solidFill>
                  <a:srgbClr val="FFD25D"/>
                </a:solidFill>
                <a:latin typeface="Lucida Console"/>
                <a:cs typeface="Lucida Console"/>
              </a:rPr>
              <a:t>&lt;legend&gt;Agree to the terms:&lt;/legend&gt;</a:t>
            </a:r>
          </a:p>
          <a:p>
            <a:r>
              <a:rPr lang="en-US" dirty="0" smtClean="0">
                <a:latin typeface="Lucida Console"/>
                <a:cs typeface="Lucida Console"/>
              </a:rPr>
              <a:t>	   &lt;input type="checkbox" name="checkbox-1" 				    id="checkbox-1" class="custom" /&gt;</a:t>
            </a:r>
          </a:p>
          <a:p>
            <a:r>
              <a:rPr lang="en-US" dirty="0" smtClean="0">
                <a:latin typeface="Lucida Console"/>
                <a:cs typeface="Lucida Console"/>
              </a:rPr>
              <a:t>	   &lt;label for="checkbox-1"&gt;I agree&lt;/label&gt;</a:t>
            </a:r>
          </a:p>
          <a:p>
            <a:r>
              <a:rPr lang="en-US" dirty="0" smtClean="0">
                <a:solidFill>
                  <a:srgbClr val="FFD25D"/>
                </a:solidFill>
                <a:latin typeface="Lucida Console"/>
                <a:cs typeface="Lucida Console"/>
              </a:rPr>
              <a:t>    &lt;/</a:t>
            </a:r>
            <a:r>
              <a:rPr lang="en-US" dirty="0" err="1" smtClean="0">
                <a:solidFill>
                  <a:srgbClr val="FFD25D"/>
                </a:solidFill>
                <a:latin typeface="Lucida Console"/>
                <a:cs typeface="Lucida Console"/>
              </a:rPr>
              <a:t>fieldset</a:t>
            </a:r>
            <a:r>
              <a:rPr lang="en-US" dirty="0" smtClean="0">
                <a:solidFill>
                  <a:srgbClr val="FFD25D"/>
                </a:solidFill>
                <a:latin typeface="Lucida Console"/>
                <a:cs typeface="Lucida Console"/>
              </a:rPr>
              <a:t>&gt;</a:t>
            </a:r>
          </a:p>
          <a:p>
            <a:r>
              <a:rPr lang="en-US" dirty="0" smtClean="0">
                <a:latin typeface="Lucida Console"/>
                <a:cs typeface="Lucida Console"/>
              </a:rPr>
              <a:t>&lt;/div&gt;</a:t>
            </a:r>
            <a:endParaRPr lang="en-US" dirty="0">
              <a:latin typeface="Lucida Console"/>
              <a:cs typeface="Lucida Console"/>
            </a:endParaRPr>
          </a:p>
        </p:txBody>
      </p:sp>
      <p:pic>
        <p:nvPicPr>
          <p:cNvPr id="5" name="Picture 4" descr="checkbox.tiff"/>
          <p:cNvPicPr>
            <a:picLocks noChangeAspect="1"/>
          </p:cNvPicPr>
          <p:nvPr/>
        </p:nvPicPr>
        <p:blipFill>
          <a:blip r:embed="rId2"/>
          <a:stretch>
            <a:fillRect/>
          </a:stretch>
        </p:blipFill>
        <p:spPr>
          <a:xfrm>
            <a:off x="1181100" y="2498838"/>
            <a:ext cx="6781800" cy="69850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Checkboxes</a:t>
            </a:r>
            <a:endParaRPr lang="en-US" dirty="0"/>
          </a:p>
        </p:txBody>
      </p:sp>
      <p:pic>
        <p:nvPicPr>
          <p:cNvPr id="4" name="Picture 3" descr="checkboxes.tiff"/>
          <p:cNvPicPr>
            <a:picLocks noChangeAspect="1"/>
          </p:cNvPicPr>
          <p:nvPr/>
        </p:nvPicPr>
        <p:blipFill>
          <a:blip r:embed="rId2"/>
          <a:stretch>
            <a:fillRect/>
          </a:stretch>
        </p:blipFill>
        <p:spPr>
          <a:xfrm>
            <a:off x="2286000" y="2159000"/>
            <a:ext cx="4572000" cy="2540000"/>
          </a:xfrm>
          <a:prstGeom prst="rect">
            <a:avLst/>
          </a:prstGeom>
        </p:spPr>
      </p:pic>
      <p:pic>
        <p:nvPicPr>
          <p:cNvPr id="5" name="Picture 4"/>
          <p:cNvPicPr>
            <a:picLocks noChangeAspect="1"/>
          </p:cNvPicPr>
          <p:nvPr/>
        </p:nvPicPr>
        <p:blipFill>
          <a:blip r:embed="rId3"/>
          <a:stretch>
            <a:fillRect/>
          </a:stretch>
        </p:blipFill>
        <p:spPr>
          <a:xfrm>
            <a:off x="3263900" y="5076658"/>
            <a:ext cx="2616200" cy="1143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01145" y="2372855"/>
            <a:ext cx="8536800" cy="1015663"/>
          </a:xfrm>
          <a:prstGeom prst="rect">
            <a:avLst/>
          </a:prstGeom>
          <a:noFill/>
        </p:spPr>
        <p:txBody>
          <a:bodyPr wrap="square" rtlCol="0">
            <a:spAutoFit/>
          </a:bodyPr>
          <a:lstStyle/>
          <a:p>
            <a:pPr algn="ctr"/>
            <a:r>
              <a:rPr lang="en-US" sz="6000" dirty="0" smtClean="0"/>
              <a:t>Select Menu</a:t>
            </a:r>
            <a:endParaRPr lang="en-US" sz="6000"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 on standard</a:t>
            </a:r>
            <a:endParaRPr lang="en-US" dirty="0"/>
          </a:p>
        </p:txBody>
      </p:sp>
      <p:pic>
        <p:nvPicPr>
          <p:cNvPr id="4" name="Picture 3"/>
          <p:cNvPicPr>
            <a:picLocks noChangeAspect="1"/>
          </p:cNvPicPr>
          <p:nvPr/>
        </p:nvPicPr>
        <p:blipFill>
          <a:blip r:embed="rId2"/>
          <a:stretch>
            <a:fillRect/>
          </a:stretch>
        </p:blipFill>
        <p:spPr>
          <a:xfrm>
            <a:off x="987439" y="1693803"/>
            <a:ext cx="7169072" cy="4843191"/>
          </a:xfrm>
          <a:prstGeom prst="rect">
            <a:avLst/>
          </a:prstGeom>
        </p:spPr>
      </p:pic>
    </p:spTree>
    <p:extLst>
      <p:ext uri="{BB962C8B-B14F-4D97-AF65-F5344CB8AC3E}">
        <p14:creationId xmlns:p14="http://schemas.microsoft.com/office/powerpoint/2010/main" val="170611458"/>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menu</a:t>
            </a:r>
            <a:endParaRPr lang="en-US" dirty="0"/>
          </a:p>
        </p:txBody>
      </p:sp>
      <p:sp>
        <p:nvSpPr>
          <p:cNvPr id="4" name="Rectangle 3"/>
          <p:cNvSpPr/>
          <p:nvPr/>
        </p:nvSpPr>
        <p:spPr>
          <a:xfrm>
            <a:off x="234683" y="2875002"/>
            <a:ext cx="8697067" cy="2031325"/>
          </a:xfrm>
          <a:prstGeom prst="rect">
            <a:avLst/>
          </a:prstGeom>
        </p:spPr>
        <p:txBody>
          <a:bodyPr wrap="square">
            <a:spAutoFit/>
          </a:bodyPr>
          <a:lstStyle/>
          <a:p>
            <a:r>
              <a:rPr lang="en-US" b="1" dirty="0" smtClean="0">
                <a:solidFill>
                  <a:srgbClr val="FFFFFF"/>
                </a:solidFill>
                <a:latin typeface="Lucida Console"/>
                <a:cs typeface="Lucida Console"/>
              </a:rPr>
              <a:t>&lt;label for="select-choice-1"&gt;Choose shipping method:&lt;/label&gt;</a:t>
            </a:r>
          </a:p>
          <a:p>
            <a:r>
              <a:rPr lang="en-US" b="1" dirty="0" smtClean="0">
                <a:solidFill>
                  <a:srgbClr val="FFD25D"/>
                </a:solidFill>
                <a:latin typeface="Lucida Console"/>
                <a:cs typeface="Lucida Console"/>
              </a:rPr>
              <a:t>&lt;select name="select-choice-1" id="select-choice-1"&gt;</a:t>
            </a:r>
          </a:p>
          <a:p>
            <a:r>
              <a:rPr lang="en-US" b="1" dirty="0" smtClean="0">
                <a:solidFill>
                  <a:srgbClr val="FFFFFF"/>
                </a:solidFill>
                <a:latin typeface="Lucida Console"/>
                <a:cs typeface="Lucida Console"/>
              </a:rPr>
              <a:t>	</a:t>
            </a:r>
            <a:r>
              <a:rPr lang="en-US" b="1" dirty="0" smtClean="0">
                <a:solidFill>
                  <a:srgbClr val="FFD25D"/>
                </a:solidFill>
                <a:latin typeface="Lucida Console"/>
                <a:cs typeface="Lucida Console"/>
              </a:rPr>
              <a:t>&lt;option</a:t>
            </a:r>
            <a:r>
              <a:rPr lang="en-US" b="1" dirty="0" smtClean="0">
                <a:solidFill>
                  <a:srgbClr val="FFFFFF"/>
                </a:solidFill>
                <a:latin typeface="Lucida Console"/>
                <a:cs typeface="Lucida Console"/>
              </a:rPr>
              <a:t> value="standard"</a:t>
            </a:r>
            <a:r>
              <a:rPr lang="en-US" b="1" dirty="0" smtClean="0">
                <a:solidFill>
                  <a:srgbClr val="FFD25D"/>
                </a:solidFill>
                <a:latin typeface="Lucida Console"/>
                <a:cs typeface="Lucida Console"/>
              </a:rPr>
              <a:t>&gt;</a:t>
            </a:r>
            <a:r>
              <a:rPr lang="en-US" b="1" dirty="0" smtClean="0">
                <a:solidFill>
                  <a:srgbClr val="FFFFFF"/>
                </a:solidFill>
                <a:latin typeface="Lucida Console"/>
                <a:cs typeface="Lucida Console"/>
              </a:rPr>
              <a:t>Standard: 7 day</a:t>
            </a:r>
            <a:r>
              <a:rPr lang="en-US" b="1" dirty="0" smtClean="0">
                <a:solidFill>
                  <a:srgbClr val="FFD25D"/>
                </a:solidFill>
                <a:latin typeface="Lucida Console"/>
                <a:cs typeface="Lucida Console"/>
              </a:rPr>
              <a:t>&lt;/option&gt;</a:t>
            </a:r>
          </a:p>
          <a:p>
            <a:r>
              <a:rPr lang="en-US" b="1" dirty="0" smtClean="0">
                <a:solidFill>
                  <a:srgbClr val="FFFFFF"/>
                </a:solidFill>
                <a:latin typeface="Lucida Console"/>
                <a:cs typeface="Lucida Console"/>
              </a:rPr>
              <a:t>	</a:t>
            </a:r>
            <a:r>
              <a:rPr lang="en-US" b="1" dirty="0" smtClean="0">
                <a:solidFill>
                  <a:srgbClr val="FFD25D"/>
                </a:solidFill>
                <a:latin typeface="Lucida Console"/>
                <a:cs typeface="Lucida Console"/>
              </a:rPr>
              <a:t>&lt;option </a:t>
            </a:r>
            <a:r>
              <a:rPr lang="en-US" b="1" dirty="0" smtClean="0">
                <a:solidFill>
                  <a:srgbClr val="FFFFFF"/>
                </a:solidFill>
                <a:latin typeface="Lucida Console"/>
                <a:cs typeface="Lucida Console"/>
              </a:rPr>
              <a:t>value="rush"</a:t>
            </a:r>
            <a:r>
              <a:rPr lang="en-US" b="1" dirty="0" smtClean="0">
                <a:solidFill>
                  <a:srgbClr val="FFD25D"/>
                </a:solidFill>
                <a:latin typeface="Lucida Console"/>
                <a:cs typeface="Lucida Console"/>
              </a:rPr>
              <a:t>&gt;</a:t>
            </a:r>
            <a:r>
              <a:rPr lang="en-US" b="1" dirty="0" smtClean="0">
                <a:solidFill>
                  <a:srgbClr val="FFFFFF"/>
                </a:solidFill>
                <a:latin typeface="Lucida Console"/>
                <a:cs typeface="Lucida Console"/>
              </a:rPr>
              <a:t>Rush: 3 days</a:t>
            </a:r>
            <a:r>
              <a:rPr lang="en-US" b="1" dirty="0" smtClean="0">
                <a:solidFill>
                  <a:srgbClr val="FFD25D"/>
                </a:solidFill>
                <a:latin typeface="Lucida Console"/>
                <a:cs typeface="Lucida Console"/>
              </a:rPr>
              <a:t>&lt;/option&gt;</a:t>
            </a:r>
          </a:p>
          <a:p>
            <a:r>
              <a:rPr lang="en-US" b="1" dirty="0" smtClean="0">
                <a:solidFill>
                  <a:srgbClr val="FFFFFF"/>
                </a:solidFill>
                <a:latin typeface="Lucida Console"/>
                <a:cs typeface="Lucida Console"/>
              </a:rPr>
              <a:t>	</a:t>
            </a:r>
            <a:r>
              <a:rPr lang="en-US" b="1" dirty="0" smtClean="0">
                <a:solidFill>
                  <a:srgbClr val="FFD25D"/>
                </a:solidFill>
                <a:latin typeface="Lucida Console"/>
                <a:cs typeface="Lucida Console"/>
              </a:rPr>
              <a:t>&lt;option </a:t>
            </a:r>
            <a:r>
              <a:rPr lang="en-US" b="1" dirty="0" smtClean="0">
                <a:solidFill>
                  <a:srgbClr val="FFFFFF"/>
                </a:solidFill>
                <a:latin typeface="Lucida Console"/>
                <a:cs typeface="Lucida Console"/>
              </a:rPr>
              <a:t>value="express"</a:t>
            </a:r>
            <a:r>
              <a:rPr lang="en-US" b="1" dirty="0" smtClean="0">
                <a:solidFill>
                  <a:srgbClr val="FFD25D"/>
                </a:solidFill>
                <a:latin typeface="Lucida Console"/>
                <a:cs typeface="Lucida Console"/>
              </a:rPr>
              <a:t>&gt;</a:t>
            </a:r>
            <a:r>
              <a:rPr lang="en-US" b="1" dirty="0" smtClean="0">
                <a:solidFill>
                  <a:srgbClr val="FFFFFF"/>
                </a:solidFill>
                <a:latin typeface="Lucida Console"/>
                <a:cs typeface="Lucida Console"/>
              </a:rPr>
              <a:t>Express: next day</a:t>
            </a:r>
            <a:r>
              <a:rPr lang="en-US" b="1" dirty="0" smtClean="0">
                <a:solidFill>
                  <a:srgbClr val="FFD25D"/>
                </a:solidFill>
                <a:latin typeface="Lucida Console"/>
                <a:cs typeface="Lucida Console"/>
              </a:rPr>
              <a:t>&lt;/option&gt;</a:t>
            </a:r>
          </a:p>
          <a:p>
            <a:r>
              <a:rPr lang="en-US" b="1" dirty="0" smtClean="0">
                <a:solidFill>
                  <a:srgbClr val="FFFFFF"/>
                </a:solidFill>
                <a:latin typeface="Lucida Console"/>
                <a:cs typeface="Lucida Console"/>
              </a:rPr>
              <a:t>	</a:t>
            </a:r>
            <a:r>
              <a:rPr lang="en-US" b="1" dirty="0" smtClean="0">
                <a:solidFill>
                  <a:srgbClr val="FFD25D"/>
                </a:solidFill>
                <a:latin typeface="Lucida Console"/>
                <a:cs typeface="Lucida Console"/>
              </a:rPr>
              <a:t>&lt;option </a:t>
            </a:r>
            <a:r>
              <a:rPr lang="en-US" b="1" dirty="0" smtClean="0">
                <a:solidFill>
                  <a:srgbClr val="FFFFFF"/>
                </a:solidFill>
                <a:latin typeface="Lucida Console"/>
                <a:cs typeface="Lucida Console"/>
              </a:rPr>
              <a:t>value="overnight"</a:t>
            </a:r>
            <a:r>
              <a:rPr lang="en-US" b="1" dirty="0" smtClean="0">
                <a:solidFill>
                  <a:srgbClr val="FFD25D"/>
                </a:solidFill>
                <a:latin typeface="Lucida Console"/>
                <a:cs typeface="Lucida Console"/>
              </a:rPr>
              <a:t>&gt;</a:t>
            </a:r>
            <a:r>
              <a:rPr lang="en-US" b="1" dirty="0" smtClean="0">
                <a:solidFill>
                  <a:srgbClr val="FFFFFF"/>
                </a:solidFill>
                <a:latin typeface="Lucida Console"/>
                <a:cs typeface="Lucida Console"/>
              </a:rPr>
              <a:t>Overnight</a:t>
            </a:r>
            <a:r>
              <a:rPr lang="en-US" b="1" dirty="0" smtClean="0">
                <a:solidFill>
                  <a:srgbClr val="FFD25D"/>
                </a:solidFill>
                <a:latin typeface="Lucida Console"/>
                <a:cs typeface="Lucida Console"/>
              </a:rPr>
              <a:t>&lt;/option&gt;</a:t>
            </a:r>
          </a:p>
          <a:p>
            <a:r>
              <a:rPr lang="en-US" b="1" dirty="0" smtClean="0">
                <a:solidFill>
                  <a:srgbClr val="FFD25D"/>
                </a:solidFill>
                <a:latin typeface="Lucida Console"/>
                <a:cs typeface="Lucida Console"/>
              </a:rPr>
              <a:t>&lt;/select&gt;</a:t>
            </a:r>
            <a:endParaRPr lang="en-US" dirty="0">
              <a:solidFill>
                <a:srgbClr val="FFD25D"/>
              </a:solidFill>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native</a:t>
            </a:r>
            <a:endParaRPr lang="en-US" dirty="0"/>
          </a:p>
        </p:txBody>
      </p:sp>
      <p:pic>
        <p:nvPicPr>
          <p:cNvPr id="6" name="Picture 5"/>
          <p:cNvPicPr>
            <a:picLocks noChangeAspect="1"/>
          </p:cNvPicPr>
          <p:nvPr/>
        </p:nvPicPr>
        <p:blipFill>
          <a:blip r:embed="rId2"/>
          <a:stretch>
            <a:fillRect/>
          </a:stretch>
        </p:blipFill>
        <p:spPr>
          <a:xfrm>
            <a:off x="2874211" y="1678488"/>
            <a:ext cx="3395579" cy="489175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data-native-menu="false"</a:t>
            </a:r>
            <a:endParaRPr lang="en-US" dirty="0"/>
          </a:p>
        </p:txBody>
      </p:sp>
      <p:pic>
        <p:nvPicPr>
          <p:cNvPr id="6" name="Picture 5"/>
          <p:cNvPicPr>
            <a:picLocks noChangeAspect="1"/>
          </p:cNvPicPr>
          <p:nvPr/>
        </p:nvPicPr>
        <p:blipFill>
          <a:blip r:embed="rId2"/>
          <a:stretch>
            <a:fillRect/>
          </a:stretch>
        </p:blipFill>
        <p:spPr>
          <a:xfrm>
            <a:off x="274553" y="2238770"/>
            <a:ext cx="4177129" cy="3179442"/>
          </a:xfrm>
          <a:prstGeom prst="rect">
            <a:avLst/>
          </a:prstGeom>
        </p:spPr>
      </p:pic>
      <p:pic>
        <p:nvPicPr>
          <p:cNvPr id="7" name="Picture 6"/>
          <p:cNvPicPr>
            <a:picLocks noChangeAspect="1"/>
          </p:cNvPicPr>
          <p:nvPr/>
        </p:nvPicPr>
        <p:blipFill>
          <a:blip r:embed="rId3"/>
          <a:stretch>
            <a:fillRect/>
          </a:stretch>
        </p:blipFill>
        <p:spPr>
          <a:xfrm>
            <a:off x="4839367" y="2238770"/>
            <a:ext cx="4074695" cy="317868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Select Menu</a:t>
            </a:r>
            <a:endParaRPr lang="en-US" dirty="0"/>
          </a:p>
        </p:txBody>
      </p:sp>
      <p:pic>
        <p:nvPicPr>
          <p:cNvPr id="4" name="Picture 3"/>
          <p:cNvPicPr>
            <a:picLocks noChangeAspect="1"/>
          </p:cNvPicPr>
          <p:nvPr/>
        </p:nvPicPr>
        <p:blipFill>
          <a:blip r:embed="rId2"/>
          <a:stretch>
            <a:fillRect/>
          </a:stretch>
        </p:blipFill>
        <p:spPr>
          <a:xfrm>
            <a:off x="457200" y="1622070"/>
            <a:ext cx="3386966" cy="5075174"/>
          </a:xfrm>
          <a:prstGeom prst="rect">
            <a:avLst/>
          </a:prstGeom>
        </p:spPr>
      </p:pic>
      <p:sp>
        <p:nvSpPr>
          <p:cNvPr id="5" name="TextBox 4"/>
          <p:cNvSpPr txBox="1"/>
          <p:nvPr/>
        </p:nvSpPr>
        <p:spPr>
          <a:xfrm>
            <a:off x="4597021" y="2043249"/>
            <a:ext cx="4089779" cy="461665"/>
          </a:xfrm>
          <a:prstGeom prst="rect">
            <a:avLst/>
          </a:prstGeom>
          <a:noFill/>
        </p:spPr>
        <p:txBody>
          <a:bodyPr wrap="square" rtlCol="0">
            <a:spAutoFit/>
          </a:bodyPr>
          <a:lstStyle/>
          <a:p>
            <a:r>
              <a:rPr lang="en-US" sz="2400" dirty="0" smtClean="0"/>
              <a:t>Displayed as a pop up window</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Placeholder option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a:xfrm>
            <a:off x="4851400" y="1773936"/>
            <a:ext cx="3835400" cy="4623816"/>
          </a:xfrm>
        </p:spPr>
        <p:txBody>
          <a:bodyPr/>
          <a:lstStyle/>
          <a:p>
            <a:endParaRPr lang="en-US" dirty="0" smtClean="0"/>
          </a:p>
          <a:p>
            <a:endParaRPr lang="en-US" dirty="0" smtClean="0"/>
          </a:p>
          <a:p>
            <a:r>
              <a:rPr lang="en-US" dirty="0" smtClean="0"/>
              <a:t>An option with:</a:t>
            </a:r>
          </a:p>
          <a:p>
            <a:pPr>
              <a:buNone/>
            </a:pPr>
            <a:endParaRPr lang="en-US" dirty="0" smtClean="0"/>
          </a:p>
          <a:p>
            <a:pPr lvl="1"/>
            <a:r>
              <a:rPr lang="en-US" sz="2000" dirty="0" smtClean="0"/>
              <a:t>No (or empty) value attribute</a:t>
            </a:r>
          </a:p>
          <a:p>
            <a:pPr lvl="1"/>
            <a:r>
              <a:rPr lang="en-US" sz="2000" dirty="0" smtClean="0"/>
              <a:t>No text node</a:t>
            </a:r>
          </a:p>
          <a:p>
            <a:pPr lvl="1"/>
            <a:r>
              <a:rPr lang="en-US" sz="2000" dirty="0" smtClean="0"/>
              <a:t>data-placeholder="true"</a:t>
            </a:r>
            <a:endParaRPr lang="en-US" sz="2000" dirty="0"/>
          </a:p>
        </p:txBody>
      </p:sp>
      <p:pic>
        <p:nvPicPr>
          <p:cNvPr id="4" name="Picture 3"/>
          <p:cNvPicPr>
            <a:picLocks noChangeAspect="1"/>
          </p:cNvPicPr>
          <p:nvPr/>
        </p:nvPicPr>
        <p:blipFill>
          <a:blip r:embed="rId2"/>
          <a:stretch>
            <a:fillRect/>
          </a:stretch>
        </p:blipFill>
        <p:spPr>
          <a:xfrm>
            <a:off x="0" y="1679742"/>
            <a:ext cx="4851400" cy="1339663"/>
          </a:xfrm>
          <a:prstGeom prst="rect">
            <a:avLst/>
          </a:prstGeom>
        </p:spPr>
      </p:pic>
      <p:pic>
        <p:nvPicPr>
          <p:cNvPr id="5" name="Picture 4"/>
          <p:cNvPicPr>
            <a:picLocks noChangeAspect="1"/>
          </p:cNvPicPr>
          <p:nvPr/>
        </p:nvPicPr>
        <p:blipFill>
          <a:blip r:embed="rId3"/>
          <a:stretch>
            <a:fillRect/>
          </a:stretch>
        </p:blipFill>
        <p:spPr>
          <a:xfrm>
            <a:off x="0" y="3184652"/>
            <a:ext cx="4851400" cy="32131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Menu</a:t>
            </a:r>
            <a:endParaRPr lang="en-US" dirty="0"/>
          </a:p>
        </p:txBody>
      </p:sp>
      <p:pic>
        <p:nvPicPr>
          <p:cNvPr id="6" name="Picture 5" descr="select1.tiff"/>
          <p:cNvPicPr>
            <a:picLocks noChangeAspect="1"/>
          </p:cNvPicPr>
          <p:nvPr/>
        </p:nvPicPr>
        <p:blipFill>
          <a:blip r:embed="rId2"/>
          <a:stretch>
            <a:fillRect/>
          </a:stretch>
        </p:blipFill>
        <p:spPr>
          <a:xfrm>
            <a:off x="457200" y="2676293"/>
            <a:ext cx="3839812" cy="2538892"/>
          </a:xfrm>
          <a:prstGeom prst="rect">
            <a:avLst/>
          </a:prstGeom>
        </p:spPr>
      </p:pic>
      <p:pic>
        <p:nvPicPr>
          <p:cNvPr id="7" name="Picture 6" descr="select2.tiff"/>
          <p:cNvPicPr>
            <a:picLocks noChangeAspect="1"/>
          </p:cNvPicPr>
          <p:nvPr/>
        </p:nvPicPr>
        <p:blipFill>
          <a:blip r:embed="rId3"/>
          <a:stretch>
            <a:fillRect/>
          </a:stretch>
        </p:blipFill>
        <p:spPr>
          <a:xfrm>
            <a:off x="4950124" y="2676294"/>
            <a:ext cx="3736676" cy="25388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Select Menu</a:t>
            </a:r>
            <a:endParaRPr lang="en-US" dirty="0"/>
          </a:p>
        </p:txBody>
      </p:sp>
      <p:pic>
        <p:nvPicPr>
          <p:cNvPr id="4" name="Picture 3"/>
          <p:cNvPicPr>
            <a:picLocks noChangeAspect="1"/>
          </p:cNvPicPr>
          <p:nvPr/>
        </p:nvPicPr>
        <p:blipFill>
          <a:blip r:embed="rId2"/>
          <a:stretch>
            <a:fillRect/>
          </a:stretch>
        </p:blipFill>
        <p:spPr>
          <a:xfrm>
            <a:off x="2907858" y="1648232"/>
            <a:ext cx="3340282" cy="500522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native menu</a:t>
            </a:r>
            <a:endParaRPr lang="en-US" dirty="0"/>
          </a:p>
        </p:txBody>
      </p:sp>
      <p:pic>
        <p:nvPicPr>
          <p:cNvPr id="4" name="Picture 3"/>
          <p:cNvPicPr>
            <a:picLocks noChangeAspect="1"/>
          </p:cNvPicPr>
          <p:nvPr/>
        </p:nvPicPr>
        <p:blipFill>
          <a:blip r:embed="rId2"/>
          <a:stretch>
            <a:fillRect/>
          </a:stretch>
        </p:blipFill>
        <p:spPr>
          <a:xfrm>
            <a:off x="2868927" y="1654475"/>
            <a:ext cx="3402593" cy="506701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Vertically grouped select inputs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To create a grouped set of select inputs, first add </a:t>
            </a:r>
            <a:r>
              <a:rPr lang="en-US" dirty="0" smtClean="0">
                <a:solidFill>
                  <a:srgbClr val="FFD25D"/>
                </a:solidFill>
              </a:rPr>
              <a:t>select</a:t>
            </a:r>
            <a:r>
              <a:rPr lang="en-US" dirty="0" smtClean="0"/>
              <a:t> and a corresponding </a:t>
            </a:r>
            <a:r>
              <a:rPr lang="en-US" dirty="0" smtClean="0">
                <a:solidFill>
                  <a:srgbClr val="FFD25D"/>
                </a:solidFill>
              </a:rPr>
              <a:t>label</a:t>
            </a:r>
            <a:r>
              <a:rPr lang="en-US" dirty="0" smtClean="0"/>
              <a:t>. </a:t>
            </a:r>
          </a:p>
          <a:p>
            <a:r>
              <a:rPr lang="en-US" dirty="0" smtClean="0"/>
              <a:t>Set the </a:t>
            </a:r>
            <a:r>
              <a:rPr lang="en-US" dirty="0" smtClean="0">
                <a:solidFill>
                  <a:srgbClr val="FFD25D"/>
                </a:solidFill>
              </a:rPr>
              <a:t>for</a:t>
            </a:r>
            <a:r>
              <a:rPr lang="en-US" dirty="0" smtClean="0"/>
              <a:t> attribute of the label to </a:t>
            </a:r>
            <a:r>
              <a:rPr lang="en-US" dirty="0" smtClean="0">
                <a:solidFill>
                  <a:srgbClr val="FFD25D"/>
                </a:solidFill>
              </a:rPr>
              <a:t>match the ID </a:t>
            </a:r>
            <a:r>
              <a:rPr lang="en-US" dirty="0" smtClean="0"/>
              <a:t>of the select so they are semantically associated.</a:t>
            </a:r>
          </a:p>
          <a:p>
            <a:r>
              <a:rPr lang="en-US" dirty="0" smtClean="0"/>
              <a:t>Because the label element will be associated with each individual select input, we recommend wrapping the selects in a </a:t>
            </a:r>
            <a:r>
              <a:rPr lang="en-US" dirty="0" err="1" smtClean="0">
                <a:solidFill>
                  <a:srgbClr val="FFD25D"/>
                </a:solidFill>
              </a:rPr>
              <a:t>fieldset</a:t>
            </a:r>
            <a:r>
              <a:rPr lang="en-US" dirty="0" smtClean="0"/>
              <a:t> element that has a </a:t>
            </a:r>
            <a:r>
              <a:rPr lang="en-US" dirty="0" smtClean="0">
                <a:solidFill>
                  <a:srgbClr val="FFD25D"/>
                </a:solidFill>
              </a:rPr>
              <a:t>legend</a:t>
            </a:r>
            <a:r>
              <a:rPr lang="en-US" dirty="0" smtClean="0"/>
              <a:t> which acts as the combined label for the grouped inputs.</a:t>
            </a:r>
          </a:p>
          <a:p>
            <a:r>
              <a:rPr lang="en-US" dirty="0" smtClean="0"/>
              <a:t>Lastly, one needs to </a:t>
            </a:r>
            <a:r>
              <a:rPr lang="en-US" dirty="0" smtClean="0">
                <a:solidFill>
                  <a:srgbClr val="FFD25D"/>
                </a:solidFill>
              </a:rPr>
              <a:t>wrap the </a:t>
            </a:r>
            <a:r>
              <a:rPr lang="en-US" dirty="0" err="1" smtClean="0">
                <a:solidFill>
                  <a:srgbClr val="FFD25D"/>
                </a:solidFill>
              </a:rPr>
              <a:t>fieldset</a:t>
            </a:r>
            <a:r>
              <a:rPr lang="en-US" dirty="0" smtClean="0">
                <a:solidFill>
                  <a:srgbClr val="FFD25D"/>
                </a:solidFill>
              </a:rPr>
              <a:t> in a div with data-role="</a:t>
            </a:r>
            <a:r>
              <a:rPr lang="en-US" dirty="0" err="1" smtClean="0">
                <a:solidFill>
                  <a:srgbClr val="FFD25D"/>
                </a:solidFill>
              </a:rPr>
              <a:t>controlgroup</a:t>
            </a:r>
            <a:r>
              <a:rPr lang="en-US" dirty="0" smtClean="0">
                <a:solidFill>
                  <a:srgbClr val="FFD25D"/>
                </a:solidFill>
              </a:rPr>
              <a:t>"</a:t>
            </a:r>
            <a:r>
              <a:rPr lang="en-US" dirty="0" smtClean="0"/>
              <a:t> attribute, so it can be styled as a group.</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Vertically grouped select inputs</a:t>
            </a:r>
            <a:endParaRPr lang="en-US" dirty="0"/>
          </a:p>
        </p:txBody>
      </p:sp>
      <p:pic>
        <p:nvPicPr>
          <p:cNvPr id="4" name="Content Placeholder 3" descr="groupedselect.tiff"/>
          <p:cNvPicPr>
            <a:picLocks noGrp="1" noChangeAspect="1"/>
          </p:cNvPicPr>
          <p:nvPr>
            <p:ph idx="1"/>
          </p:nvPr>
        </p:nvPicPr>
        <p:blipFill>
          <a:blip r:embed="rId2"/>
          <a:srcRect t="-72411" b="-72411"/>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and on jQuery core</a:t>
            </a:r>
            <a:endParaRPr lang="en-US" dirty="0"/>
          </a:p>
        </p:txBody>
      </p:sp>
      <p:sp>
        <p:nvSpPr>
          <p:cNvPr id="6" name="TextBox 5"/>
          <p:cNvSpPr txBox="1"/>
          <p:nvPr/>
        </p:nvSpPr>
        <p:spPr>
          <a:xfrm>
            <a:off x="3035300" y="1887389"/>
            <a:ext cx="3073400" cy="461665"/>
          </a:xfrm>
          <a:prstGeom prst="rect">
            <a:avLst/>
          </a:prstGeom>
          <a:noFill/>
        </p:spPr>
        <p:txBody>
          <a:bodyPr wrap="square" rtlCol="0">
            <a:spAutoFit/>
          </a:bodyPr>
          <a:lstStyle/>
          <a:p>
            <a:pPr algn="ctr"/>
            <a:r>
              <a:rPr lang="en-US" sz="2400" dirty="0" smtClean="0"/>
              <a:t>Mobile and Tablet UI</a:t>
            </a:r>
            <a:endParaRPr lang="en-US" sz="2400" dirty="0"/>
          </a:p>
        </p:txBody>
      </p:sp>
      <p:sp>
        <p:nvSpPr>
          <p:cNvPr id="7" name="TextBox 6"/>
          <p:cNvSpPr txBox="1"/>
          <p:nvPr/>
        </p:nvSpPr>
        <p:spPr>
          <a:xfrm>
            <a:off x="3035300" y="4030036"/>
            <a:ext cx="3073400" cy="461665"/>
          </a:xfrm>
          <a:prstGeom prst="rect">
            <a:avLst/>
          </a:prstGeom>
          <a:noFill/>
        </p:spPr>
        <p:txBody>
          <a:bodyPr wrap="square" rtlCol="0">
            <a:spAutoFit/>
          </a:bodyPr>
          <a:lstStyle/>
          <a:p>
            <a:pPr algn="ctr"/>
            <a:r>
              <a:rPr lang="en-US" sz="2400" dirty="0" smtClean="0"/>
              <a:t>Tools and Utilities</a:t>
            </a:r>
            <a:endParaRPr lang="en-US" sz="2400" dirty="0"/>
          </a:p>
        </p:txBody>
      </p:sp>
      <p:pic>
        <p:nvPicPr>
          <p:cNvPr id="8" name="Picture 7" descr="jQuery_Mobile-Logo_On_Dar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00" y="2641600"/>
            <a:ext cx="3479800" cy="787400"/>
          </a:xfrm>
          <a:prstGeom prst="rect">
            <a:avLst/>
          </a:prstGeom>
        </p:spPr>
      </p:pic>
      <p:pic>
        <p:nvPicPr>
          <p:cNvPr id="9" name="Picture 8" descr="jQuery-Logo_On_Dark.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0" y="4782107"/>
            <a:ext cx="3543300" cy="901700"/>
          </a:xfrm>
          <a:prstGeom prst="rect">
            <a:avLst/>
          </a:prstGeom>
        </p:spPr>
      </p:pic>
    </p:spTree>
    <p:extLst>
      <p:ext uri="{BB962C8B-B14F-4D97-AF65-F5344CB8AC3E}">
        <p14:creationId xmlns:p14="http://schemas.microsoft.com/office/powerpoint/2010/main" val="1427657157"/>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Vertically grouped select inputs</a:t>
            </a:r>
            <a:endParaRPr lang="en-US" dirty="0"/>
          </a:p>
        </p:txBody>
      </p:sp>
      <p:sp>
        <p:nvSpPr>
          <p:cNvPr id="6" name="Rectangle 5"/>
          <p:cNvSpPr/>
          <p:nvPr/>
        </p:nvSpPr>
        <p:spPr>
          <a:xfrm>
            <a:off x="457200" y="1477206"/>
            <a:ext cx="8433136" cy="5078314"/>
          </a:xfrm>
          <a:prstGeom prst="rect">
            <a:avLst/>
          </a:prstGeom>
        </p:spPr>
        <p:txBody>
          <a:bodyPr wrap="square">
            <a:spAutoFit/>
          </a:bodyPr>
          <a:lstStyle/>
          <a:p>
            <a:r>
              <a:rPr lang="en-US" dirty="0" smtClean="0">
                <a:solidFill>
                  <a:srgbClr val="FFD25D"/>
                </a:solidFill>
              </a:rPr>
              <a:t>&lt;div </a:t>
            </a:r>
            <a:r>
              <a:rPr lang="en-US" dirty="0">
                <a:solidFill>
                  <a:srgbClr val="FFD25D"/>
                </a:solidFill>
              </a:rPr>
              <a:t> class="</a:t>
            </a:r>
            <a:r>
              <a:rPr lang="en-US" dirty="0" err="1">
                <a:solidFill>
                  <a:srgbClr val="FFD25D"/>
                </a:solidFill>
              </a:rPr>
              <a:t>ui</a:t>
            </a:r>
            <a:r>
              <a:rPr lang="en-US" dirty="0">
                <a:solidFill>
                  <a:srgbClr val="FFD25D"/>
                </a:solidFill>
              </a:rPr>
              <a:t>-field-contain"&gt;</a:t>
            </a:r>
            <a:endParaRPr lang="en-US" dirty="0" smtClean="0">
              <a:solidFill>
                <a:srgbClr val="FFD25D"/>
              </a:solidFill>
            </a:endParaRPr>
          </a:p>
          <a:p>
            <a:r>
              <a:rPr lang="en-US" dirty="0" smtClean="0">
                <a:solidFill>
                  <a:srgbClr val="FFD25D"/>
                </a:solidFill>
              </a:rPr>
              <a:t>	&lt;</a:t>
            </a:r>
            <a:r>
              <a:rPr lang="en-US" dirty="0" err="1" smtClean="0">
                <a:solidFill>
                  <a:srgbClr val="FFD25D"/>
                </a:solidFill>
              </a:rPr>
              <a:t>fieldset</a:t>
            </a:r>
            <a:r>
              <a:rPr lang="en-US" dirty="0" smtClean="0">
                <a:solidFill>
                  <a:srgbClr val="FFD25D"/>
                </a:solidFill>
              </a:rPr>
              <a:t> data-role="</a:t>
            </a:r>
            <a:r>
              <a:rPr lang="en-US" dirty="0" err="1" smtClean="0">
                <a:solidFill>
                  <a:srgbClr val="FFD25D"/>
                </a:solidFill>
              </a:rPr>
              <a:t>controlgroup</a:t>
            </a:r>
            <a:r>
              <a:rPr lang="en-US" dirty="0" smtClean="0">
                <a:solidFill>
                  <a:srgbClr val="FFD25D"/>
                </a:solidFill>
              </a:rPr>
              <a:t>"&gt;</a:t>
            </a:r>
          </a:p>
          <a:p>
            <a:r>
              <a:rPr lang="en-US" dirty="0" smtClean="0"/>
              <a:t>	</a:t>
            </a:r>
            <a:r>
              <a:rPr lang="en-US" dirty="0" smtClean="0">
                <a:solidFill>
                  <a:srgbClr val="FFD25D"/>
                </a:solidFill>
              </a:rPr>
              <a:t>&lt;legend&gt;Date of Birth:&lt;/legend&gt;</a:t>
            </a:r>
          </a:p>
          <a:p>
            <a:r>
              <a:rPr lang="en-US" dirty="0" smtClean="0"/>
              <a:t>	&lt;label for="select-choice-month"&gt;Month&lt;/label&gt;</a:t>
            </a:r>
          </a:p>
          <a:p>
            <a:r>
              <a:rPr lang="en-US" dirty="0" smtClean="0"/>
              <a:t>	&lt;select name="select-choice-month" id="select-choice-month"&gt;</a:t>
            </a:r>
          </a:p>
          <a:p>
            <a:r>
              <a:rPr lang="en-US" dirty="0" smtClean="0"/>
              <a:t>		&lt;option&gt;Month&lt;/option&gt;</a:t>
            </a:r>
          </a:p>
          <a:p>
            <a:r>
              <a:rPr lang="en-US" dirty="0" smtClean="0"/>
              <a:t>		&lt;option value="</a:t>
            </a:r>
            <a:r>
              <a:rPr lang="en-US" dirty="0" err="1" smtClean="0"/>
              <a:t>jan</a:t>
            </a:r>
            <a:r>
              <a:rPr lang="en-US" dirty="0" smtClean="0"/>
              <a:t>"&gt;January&lt;/option&gt;</a:t>
            </a:r>
          </a:p>
          <a:p>
            <a:r>
              <a:rPr lang="en-US" dirty="0" smtClean="0"/>
              <a:t>		&lt;!-- etc. --&gt;</a:t>
            </a:r>
          </a:p>
          <a:p>
            <a:r>
              <a:rPr lang="en-US" dirty="0" smtClean="0"/>
              <a:t>	&lt;/select&gt;</a:t>
            </a:r>
          </a:p>
          <a:p>
            <a:r>
              <a:rPr lang="en-US" dirty="0" smtClean="0"/>
              <a:t>	&lt;!--…Day… </a:t>
            </a:r>
            <a:r>
              <a:rPr lang="en-US" dirty="0" smtClean="0">
                <a:sym typeface="Wingdings"/>
              </a:rPr>
              <a:t>--&gt;</a:t>
            </a:r>
            <a:endParaRPr lang="en-US" dirty="0" smtClean="0"/>
          </a:p>
          <a:p>
            <a:r>
              <a:rPr lang="en-US" dirty="0" smtClean="0"/>
              <a:t>	&lt;label for="select-choice-year"&gt;Year&lt;/label&gt;</a:t>
            </a:r>
          </a:p>
          <a:p>
            <a:r>
              <a:rPr lang="en-US" dirty="0" smtClean="0"/>
              <a:t>	&lt;select name="select-choice-year" id="select-choice-year"&gt;</a:t>
            </a:r>
          </a:p>
          <a:p>
            <a:r>
              <a:rPr lang="en-US" dirty="0" smtClean="0"/>
              <a:t>		&lt;option&gt;Year&lt;/option&gt;</a:t>
            </a:r>
          </a:p>
          <a:p>
            <a:r>
              <a:rPr lang="en-US" dirty="0" smtClean="0"/>
              <a:t>		&lt;option value="2011"&gt;2011&lt;/option&gt;</a:t>
            </a:r>
          </a:p>
          <a:p>
            <a:r>
              <a:rPr lang="en-US" dirty="0" smtClean="0"/>
              <a:t>		&lt;!-- etc. --&gt;</a:t>
            </a:r>
          </a:p>
          <a:p>
            <a:r>
              <a:rPr lang="en-US" dirty="0" smtClean="0"/>
              <a:t>	&lt;/select&gt;</a:t>
            </a:r>
          </a:p>
          <a:p>
            <a:r>
              <a:rPr lang="en-US" dirty="0" smtClean="0">
                <a:solidFill>
                  <a:srgbClr val="FFD25D"/>
                </a:solidFill>
              </a:rPr>
              <a:t>&lt;/</a:t>
            </a:r>
            <a:r>
              <a:rPr lang="en-US" dirty="0" err="1" smtClean="0">
                <a:solidFill>
                  <a:srgbClr val="FFD25D"/>
                </a:solidFill>
              </a:rPr>
              <a:t>fieldset</a:t>
            </a:r>
            <a:r>
              <a:rPr lang="en-US" dirty="0" smtClean="0">
                <a:solidFill>
                  <a:srgbClr val="FFD25D"/>
                </a:solidFill>
              </a:rPr>
              <a:t>&gt;</a:t>
            </a:r>
          </a:p>
          <a:p>
            <a:r>
              <a:rPr lang="en-US" dirty="0" smtClean="0">
                <a:solidFill>
                  <a:srgbClr val="FFD25D"/>
                </a:solidFill>
              </a:rPr>
              <a:t>&lt;/div&gt;</a:t>
            </a:r>
            <a:endParaRPr lang="en-US" dirty="0">
              <a:solidFill>
                <a:srgbClr val="FFD25D"/>
              </a:solidFill>
            </a:endParaRPr>
          </a:p>
        </p:txBody>
      </p:sp>
    </p:spTree>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Horizontally grouped selects</a:t>
            </a:r>
            <a:endParaRPr lang="en-US" dirty="0"/>
          </a:p>
        </p:txBody>
      </p:sp>
      <p:sp>
        <p:nvSpPr>
          <p:cNvPr id="3" name="Content Placeholder 2"/>
          <p:cNvSpPr>
            <a:spLocks noGrp="1"/>
          </p:cNvSpPr>
          <p:nvPr>
            <p:ph idx="1"/>
          </p:nvPr>
        </p:nvSpPr>
        <p:spPr/>
        <p:txBody>
          <a:bodyPr>
            <a:normAutofit fontScale="92500"/>
          </a:bodyPr>
          <a:lstStyle/>
          <a:p>
            <a:r>
              <a:rPr lang="en-US" dirty="0" smtClean="0"/>
              <a:t>Select inputs can also be used for grouped sets with more than one related selections. To make a horizontal button set, add the </a:t>
            </a:r>
            <a:r>
              <a:rPr lang="en-US" dirty="0" smtClean="0">
                <a:solidFill>
                  <a:srgbClr val="FFD25D"/>
                </a:solidFill>
              </a:rPr>
              <a:t>data-type="horizontal" </a:t>
            </a:r>
            <a:r>
              <a:rPr lang="en-US" dirty="0" smtClean="0"/>
              <a:t>to the </a:t>
            </a:r>
            <a:r>
              <a:rPr lang="en-US" dirty="0" err="1" smtClean="0">
                <a:solidFill>
                  <a:srgbClr val="FFD25D"/>
                </a:solidFill>
              </a:rPr>
              <a:t>fieldset</a:t>
            </a:r>
            <a:r>
              <a:rPr lang="en-US" dirty="0" smtClean="0"/>
              <a:t>. </a:t>
            </a:r>
          </a:p>
          <a:p>
            <a:r>
              <a:rPr lang="en-US" dirty="0" smtClean="0"/>
              <a:t>Note that the buttons which trigger the select will resize depending on the currently selected option’s value. Note that browsers without support for display: inline-block; will group the selects vertically, as above.</a:t>
            </a:r>
          </a:p>
        </p:txBody>
      </p:sp>
    </p:spTree>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Horizontally grouped selects</a:t>
            </a:r>
            <a:endParaRPr lang="en-US" dirty="0"/>
          </a:p>
        </p:txBody>
      </p:sp>
      <p:sp>
        <p:nvSpPr>
          <p:cNvPr id="5" name="Rectangle 4"/>
          <p:cNvSpPr/>
          <p:nvPr/>
        </p:nvSpPr>
        <p:spPr>
          <a:xfrm>
            <a:off x="457200" y="4832008"/>
            <a:ext cx="8229600" cy="369332"/>
          </a:xfrm>
          <a:prstGeom prst="rect">
            <a:avLst/>
          </a:prstGeom>
        </p:spPr>
        <p:txBody>
          <a:bodyPr wrap="square">
            <a:spAutoFit/>
          </a:bodyPr>
          <a:lstStyle/>
          <a:p>
            <a:r>
              <a:rPr lang="en-US" dirty="0" smtClean="0">
                <a:latin typeface="Lucida Console"/>
                <a:cs typeface="Lucida Console"/>
              </a:rPr>
              <a:t>&lt;</a:t>
            </a:r>
            <a:r>
              <a:rPr lang="en-US" dirty="0" err="1" smtClean="0">
                <a:latin typeface="Lucida Console"/>
                <a:cs typeface="Lucida Console"/>
              </a:rPr>
              <a:t>fieldset</a:t>
            </a:r>
            <a:r>
              <a:rPr lang="en-US" dirty="0" smtClean="0">
                <a:latin typeface="Lucida Console"/>
                <a:cs typeface="Lucida Console"/>
              </a:rPr>
              <a:t> </a:t>
            </a:r>
            <a:r>
              <a:rPr lang="en-US" dirty="0" smtClean="0">
                <a:solidFill>
                  <a:srgbClr val="FFD25D"/>
                </a:solidFill>
                <a:latin typeface="Lucida Console"/>
                <a:cs typeface="Lucida Console"/>
              </a:rPr>
              <a:t>data-role="</a:t>
            </a:r>
            <a:r>
              <a:rPr lang="en-US" dirty="0" err="1" smtClean="0">
                <a:solidFill>
                  <a:srgbClr val="FFD25D"/>
                </a:solidFill>
                <a:latin typeface="Lucida Console"/>
                <a:cs typeface="Lucida Console"/>
              </a:rPr>
              <a:t>controlgroup</a:t>
            </a:r>
            <a:r>
              <a:rPr lang="en-US" dirty="0" smtClean="0">
                <a:solidFill>
                  <a:srgbClr val="FFD25D"/>
                </a:solidFill>
                <a:latin typeface="Lucida Console"/>
                <a:cs typeface="Lucida Console"/>
              </a:rPr>
              <a:t>" </a:t>
            </a:r>
            <a:r>
              <a:rPr lang="en-US" b="1" dirty="0" smtClean="0">
                <a:solidFill>
                  <a:srgbClr val="FFD25D"/>
                </a:solidFill>
                <a:latin typeface="Lucida Console"/>
                <a:cs typeface="Lucida Console"/>
              </a:rPr>
              <a:t>data-type="horizontal"</a:t>
            </a:r>
            <a:r>
              <a:rPr lang="en-US" dirty="0" smtClean="0">
                <a:latin typeface="Lucida Console"/>
                <a:cs typeface="Lucida Console"/>
              </a:rPr>
              <a:t>&gt; </a:t>
            </a:r>
            <a:endParaRPr lang="en-US" dirty="0">
              <a:latin typeface="Lucida Console"/>
              <a:cs typeface="Lucida Console"/>
            </a:endParaRPr>
          </a:p>
        </p:txBody>
      </p:sp>
      <p:pic>
        <p:nvPicPr>
          <p:cNvPr id="8" name="Picture 7" descr="groupedselecth.tiff"/>
          <p:cNvPicPr>
            <a:picLocks noChangeAspect="1"/>
          </p:cNvPicPr>
          <p:nvPr/>
        </p:nvPicPr>
        <p:blipFill>
          <a:blip r:embed="rId2"/>
          <a:stretch>
            <a:fillRect/>
          </a:stretch>
        </p:blipFill>
        <p:spPr>
          <a:xfrm>
            <a:off x="1841500" y="3105835"/>
            <a:ext cx="5461000" cy="609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01145" y="2372855"/>
            <a:ext cx="8536800" cy="1015663"/>
          </a:xfrm>
          <a:prstGeom prst="rect">
            <a:avLst/>
          </a:prstGeom>
          <a:noFill/>
        </p:spPr>
        <p:txBody>
          <a:bodyPr wrap="square" rtlCol="0">
            <a:spAutoFit/>
          </a:bodyPr>
          <a:lstStyle/>
          <a:p>
            <a:pPr algn="ctr"/>
            <a:r>
              <a:rPr lang="en-US" sz="6000" dirty="0" smtClean="0"/>
              <a:t>Layout Grids</a:t>
            </a:r>
            <a:endParaRPr lang="en-US" sz="6000" dirty="0"/>
          </a:p>
        </p:txBody>
      </p:sp>
    </p:spTree>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grids (columns)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a:t>
            </a:r>
            <a:r>
              <a:rPr lang="en-US" dirty="0" err="1" smtClean="0"/>
              <a:t>jQuery</a:t>
            </a:r>
            <a:r>
              <a:rPr lang="en-US" dirty="0" smtClean="0"/>
              <a:t> Mobile framework provides a simple way to build CSS-based columns through a block style class convention called </a:t>
            </a:r>
            <a:r>
              <a:rPr lang="en-US" dirty="0" err="1" smtClean="0">
                <a:solidFill>
                  <a:schemeClr val="accent1">
                    <a:lumMod val="60000"/>
                    <a:lumOff val="40000"/>
                  </a:schemeClr>
                </a:solidFill>
                <a:latin typeface="Lucida Console"/>
                <a:cs typeface="Lucida Console"/>
              </a:rPr>
              <a:t>ui</a:t>
            </a:r>
            <a:r>
              <a:rPr lang="en-US" dirty="0" smtClean="0">
                <a:solidFill>
                  <a:schemeClr val="accent1">
                    <a:lumMod val="60000"/>
                    <a:lumOff val="40000"/>
                  </a:schemeClr>
                </a:solidFill>
                <a:latin typeface="Lucida Console"/>
                <a:cs typeface="Lucida Console"/>
              </a:rPr>
              <a:t>-grid</a:t>
            </a:r>
            <a:r>
              <a:rPr lang="en-US" dirty="0" smtClean="0"/>
              <a:t>. </a:t>
            </a:r>
          </a:p>
          <a:p>
            <a:endParaRPr lang="en-US" dirty="0" smtClean="0"/>
          </a:p>
          <a:p>
            <a:r>
              <a:rPr lang="en-US" dirty="0" smtClean="0"/>
              <a:t>Grids are 100% width, completely invisible (no borders or backgrounds) and don't have padding or margins, so they shouldn't interfere with the styles of elements placed inside them.</a:t>
            </a:r>
          </a:p>
          <a:p>
            <a:endParaRPr lang="en-US" dirty="0" smtClean="0"/>
          </a:p>
          <a:p>
            <a:r>
              <a:rPr lang="en-US" dirty="0" smtClean="0"/>
              <a:t>Four preset configurations layout:</a:t>
            </a:r>
          </a:p>
          <a:p>
            <a:pPr lvl="1"/>
            <a:r>
              <a:rPr lang="en-US" dirty="0" smtClean="0"/>
              <a:t>two-column - using the class of </a:t>
            </a:r>
            <a:r>
              <a:rPr lang="en-US" dirty="0" err="1" smtClean="0">
                <a:solidFill>
                  <a:srgbClr val="FFD25D"/>
                </a:solidFill>
                <a:latin typeface="Lucida Console"/>
                <a:cs typeface="Lucida Console"/>
              </a:rPr>
              <a:t>ui</a:t>
            </a:r>
            <a:r>
              <a:rPr lang="en-US" dirty="0" smtClean="0">
                <a:solidFill>
                  <a:srgbClr val="FFD25D"/>
                </a:solidFill>
                <a:latin typeface="Lucida Console"/>
                <a:cs typeface="Lucida Console"/>
              </a:rPr>
              <a:t>-grid-a</a:t>
            </a:r>
          </a:p>
          <a:p>
            <a:pPr lvl="1"/>
            <a:r>
              <a:rPr lang="en-US" dirty="0" smtClean="0"/>
              <a:t>three-column - using the class of </a:t>
            </a:r>
            <a:r>
              <a:rPr lang="en-US" dirty="0" err="1" smtClean="0">
                <a:solidFill>
                  <a:srgbClr val="FFD25D"/>
                </a:solidFill>
                <a:latin typeface="Lucida Console"/>
                <a:cs typeface="Lucida Console"/>
              </a:rPr>
              <a:t>ui-grid-b</a:t>
            </a:r>
            <a:endParaRPr lang="en-US" dirty="0" smtClean="0">
              <a:solidFill>
                <a:srgbClr val="FFD25D"/>
              </a:solidFill>
              <a:latin typeface="Lucida Console"/>
              <a:cs typeface="Lucida Console"/>
            </a:endParaRPr>
          </a:p>
          <a:p>
            <a:pPr lvl="1"/>
            <a:r>
              <a:rPr lang="en-US" dirty="0" smtClean="0"/>
              <a:t>four-column - using the class of </a:t>
            </a:r>
            <a:r>
              <a:rPr lang="en-US" dirty="0" err="1" smtClean="0">
                <a:solidFill>
                  <a:srgbClr val="FFD25D"/>
                </a:solidFill>
                <a:latin typeface="Lucida Console"/>
                <a:cs typeface="Lucida Console"/>
              </a:rPr>
              <a:t>ui-grid-c</a:t>
            </a:r>
            <a:endParaRPr lang="en-US" dirty="0" smtClean="0">
              <a:solidFill>
                <a:srgbClr val="FFD25D"/>
              </a:solidFill>
              <a:latin typeface="Lucida Console"/>
              <a:cs typeface="Lucida Console"/>
            </a:endParaRPr>
          </a:p>
          <a:p>
            <a:pPr lvl="1"/>
            <a:r>
              <a:rPr lang="en-US" dirty="0" smtClean="0"/>
              <a:t>five-column - using the class of </a:t>
            </a:r>
            <a:r>
              <a:rPr lang="en-US" dirty="0" err="1" smtClean="0">
                <a:solidFill>
                  <a:srgbClr val="FFD25D"/>
                </a:solidFill>
                <a:latin typeface="Lucida Console"/>
                <a:cs typeface="Lucida Console"/>
              </a:rPr>
              <a:t>ui-grid-d</a:t>
            </a:r>
            <a:endParaRPr lang="en-US" dirty="0" smtClean="0">
              <a:solidFill>
                <a:srgbClr val="FFD25D"/>
              </a:solidFill>
              <a:latin typeface="Lucida Console"/>
              <a:cs typeface="Lucida Console"/>
            </a:endParaRPr>
          </a:p>
          <a:p>
            <a:pPr lvl="1"/>
            <a:endParaRPr lang="en-US" dirty="0" smtClean="0">
              <a:solidFill>
                <a:srgbClr val="FFD25D"/>
              </a:solidFill>
              <a:latin typeface="Lucida Console"/>
              <a:cs typeface="Lucida Console"/>
            </a:endParaRP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grids (columns)</a:t>
            </a:r>
            <a:endParaRPr lang="en-US" dirty="0"/>
          </a:p>
        </p:txBody>
      </p:sp>
      <p:pic>
        <p:nvPicPr>
          <p:cNvPr id="4" name="Picture 3" descr="grid1.tiff"/>
          <p:cNvPicPr>
            <a:picLocks noChangeAspect="1"/>
          </p:cNvPicPr>
          <p:nvPr/>
        </p:nvPicPr>
        <p:blipFill>
          <a:blip r:embed="rId2"/>
          <a:stretch>
            <a:fillRect/>
          </a:stretch>
        </p:blipFill>
        <p:spPr>
          <a:xfrm>
            <a:off x="1797050" y="1987939"/>
            <a:ext cx="5461000" cy="802327"/>
          </a:xfrm>
          <a:prstGeom prst="rect">
            <a:avLst/>
          </a:prstGeom>
        </p:spPr>
      </p:pic>
      <p:sp>
        <p:nvSpPr>
          <p:cNvPr id="7" name="Rectangle 6"/>
          <p:cNvSpPr/>
          <p:nvPr/>
        </p:nvSpPr>
        <p:spPr>
          <a:xfrm>
            <a:off x="234682" y="3644715"/>
            <a:ext cx="8909317" cy="2308324"/>
          </a:xfrm>
          <a:prstGeom prst="rect">
            <a:avLst/>
          </a:prstGeom>
        </p:spPr>
        <p:txBody>
          <a:bodyPr wrap="square">
            <a:spAutoFit/>
          </a:bodyPr>
          <a:lstStyle/>
          <a:p>
            <a:r>
              <a:rPr lang="en-US" dirty="0" smtClean="0">
                <a:solidFill>
                  <a:srgbClr val="FFD25D"/>
                </a:solidFill>
                <a:latin typeface="Lucida Console"/>
                <a:cs typeface="Lucida Console"/>
              </a:rPr>
              <a:t>&lt;div class="</a:t>
            </a:r>
            <a:r>
              <a:rPr lang="en-US" dirty="0" err="1" smtClean="0">
                <a:solidFill>
                  <a:srgbClr val="FFD25D"/>
                </a:solidFill>
                <a:latin typeface="Lucida Console"/>
                <a:cs typeface="Lucida Console"/>
              </a:rPr>
              <a:t>ui</a:t>
            </a:r>
            <a:r>
              <a:rPr lang="en-US" dirty="0" smtClean="0">
                <a:solidFill>
                  <a:srgbClr val="FFD25D"/>
                </a:solidFill>
                <a:latin typeface="Lucida Console"/>
                <a:cs typeface="Lucida Console"/>
              </a:rPr>
              <a:t>-grid-a"&gt;</a:t>
            </a:r>
          </a:p>
          <a:p>
            <a:r>
              <a:rPr lang="en-US" dirty="0" smtClean="0">
                <a:solidFill>
                  <a:srgbClr val="FFD25D"/>
                </a:solidFill>
                <a:latin typeface="Lucida Console"/>
                <a:cs typeface="Lucida Console"/>
              </a:rPr>
              <a:t>	&lt;div class="</a:t>
            </a:r>
            <a:r>
              <a:rPr lang="en-US" dirty="0" err="1" smtClean="0">
                <a:solidFill>
                  <a:srgbClr val="FFD25D"/>
                </a:solidFill>
                <a:latin typeface="Lucida Console"/>
                <a:cs typeface="Lucida Console"/>
              </a:rPr>
              <a:t>ui</a:t>
            </a:r>
            <a:r>
              <a:rPr lang="en-US" dirty="0" smtClean="0">
                <a:solidFill>
                  <a:srgbClr val="FFD25D"/>
                </a:solidFill>
                <a:latin typeface="Lucida Console"/>
                <a:cs typeface="Lucida Console"/>
              </a:rPr>
              <a:t>-block-a"&gt;</a:t>
            </a:r>
          </a:p>
          <a:p>
            <a:r>
              <a:rPr lang="en-US" dirty="0" smtClean="0">
                <a:latin typeface="Lucida Console"/>
                <a:cs typeface="Lucida Console"/>
              </a:rPr>
              <a:t>		&lt;strong&gt;I'm Block A&lt;/strong&gt; and text inside will wrap</a:t>
            </a:r>
          </a:p>
          <a:p>
            <a:r>
              <a:rPr lang="en-US" dirty="0" smtClean="0">
                <a:latin typeface="Lucida Console"/>
                <a:cs typeface="Lucida Console"/>
              </a:rPr>
              <a:t>	</a:t>
            </a:r>
            <a:r>
              <a:rPr lang="en-US" dirty="0" smtClean="0">
                <a:solidFill>
                  <a:srgbClr val="FFD25D"/>
                </a:solidFill>
                <a:latin typeface="Lucida Console"/>
                <a:cs typeface="Lucida Console"/>
              </a:rPr>
              <a:t>&lt;/div&gt;</a:t>
            </a:r>
          </a:p>
          <a:p>
            <a:r>
              <a:rPr lang="en-US" dirty="0" smtClean="0">
                <a:solidFill>
                  <a:srgbClr val="FFD25D"/>
                </a:solidFill>
                <a:latin typeface="Lucida Console"/>
                <a:cs typeface="Lucida Console"/>
              </a:rPr>
              <a:t>	&lt;div class="</a:t>
            </a:r>
            <a:r>
              <a:rPr lang="en-US" dirty="0" err="1" smtClean="0">
                <a:solidFill>
                  <a:srgbClr val="FFD25D"/>
                </a:solidFill>
                <a:latin typeface="Lucida Console"/>
                <a:cs typeface="Lucida Console"/>
              </a:rPr>
              <a:t>ui-block-b</a:t>
            </a:r>
            <a:r>
              <a:rPr lang="en-US" dirty="0" smtClean="0">
                <a:solidFill>
                  <a:srgbClr val="FFD25D"/>
                </a:solidFill>
                <a:latin typeface="Lucida Console"/>
                <a:cs typeface="Lucida Console"/>
              </a:rPr>
              <a:t>"&gt;</a:t>
            </a:r>
          </a:p>
          <a:p>
            <a:r>
              <a:rPr lang="en-US" dirty="0" smtClean="0">
                <a:latin typeface="Lucida Console"/>
                <a:cs typeface="Lucida Console"/>
              </a:rPr>
              <a:t>		&lt;strong&gt;I'm Block B&lt;/strong&gt; and text inside will wrap</a:t>
            </a:r>
          </a:p>
          <a:p>
            <a:r>
              <a:rPr lang="en-US" dirty="0" smtClean="0">
                <a:latin typeface="Lucida Console"/>
                <a:cs typeface="Lucida Console"/>
              </a:rPr>
              <a:t>	</a:t>
            </a:r>
            <a:r>
              <a:rPr lang="en-US" dirty="0" smtClean="0">
                <a:solidFill>
                  <a:srgbClr val="FFD25D"/>
                </a:solidFill>
                <a:latin typeface="Lucida Console"/>
                <a:cs typeface="Lucida Console"/>
              </a:rPr>
              <a:t>&lt;/div&gt;</a:t>
            </a:r>
          </a:p>
          <a:p>
            <a:r>
              <a:rPr lang="en-US" dirty="0" smtClean="0">
                <a:solidFill>
                  <a:srgbClr val="FFD25D"/>
                </a:solidFill>
                <a:latin typeface="Lucida Console"/>
                <a:cs typeface="Lucida Console"/>
              </a:rPr>
              <a:t>&lt;/div&gt;</a:t>
            </a:r>
            <a:r>
              <a:rPr lang="en-US" dirty="0" smtClean="0">
                <a:solidFill>
                  <a:schemeClr val="bg2">
                    <a:lumMod val="60000"/>
                    <a:lumOff val="40000"/>
                  </a:schemeClr>
                </a:solidFill>
                <a:latin typeface="Lucida Console"/>
                <a:cs typeface="Lucida Console"/>
              </a:rPr>
              <a:t>&lt;!-- /grid-a --&gt;</a:t>
            </a:r>
            <a:endParaRPr lang="en-US" dirty="0">
              <a:solidFill>
                <a:schemeClr val="bg2">
                  <a:lumMod val="60000"/>
                  <a:lumOff val="40000"/>
                </a:schemeClr>
              </a:solidFill>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grids (columns)</a:t>
            </a:r>
            <a:endParaRPr lang="en-US" dirty="0"/>
          </a:p>
        </p:txBody>
      </p:sp>
      <p:pic>
        <p:nvPicPr>
          <p:cNvPr id="5" name="Picture 4" descr="grid2.tiff"/>
          <p:cNvPicPr>
            <a:picLocks noChangeAspect="1"/>
          </p:cNvPicPr>
          <p:nvPr/>
        </p:nvPicPr>
        <p:blipFill>
          <a:blip r:embed="rId2"/>
          <a:stretch>
            <a:fillRect/>
          </a:stretch>
        </p:blipFill>
        <p:spPr>
          <a:xfrm>
            <a:off x="1797050" y="1756927"/>
            <a:ext cx="5461000" cy="774700"/>
          </a:xfrm>
          <a:prstGeom prst="rect">
            <a:avLst/>
          </a:prstGeom>
        </p:spPr>
      </p:pic>
      <p:pic>
        <p:nvPicPr>
          <p:cNvPr id="6" name="Picture 5" descr="grid3.tiff"/>
          <p:cNvPicPr>
            <a:picLocks noChangeAspect="1"/>
          </p:cNvPicPr>
          <p:nvPr/>
        </p:nvPicPr>
        <p:blipFill>
          <a:blip r:embed="rId3"/>
          <a:stretch>
            <a:fillRect/>
          </a:stretch>
        </p:blipFill>
        <p:spPr>
          <a:xfrm>
            <a:off x="1803400" y="3291560"/>
            <a:ext cx="5454650" cy="19097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and 4-column grids</a:t>
            </a:r>
            <a:endParaRPr lang="en-US" dirty="0"/>
          </a:p>
        </p:txBody>
      </p:sp>
      <p:pic>
        <p:nvPicPr>
          <p:cNvPr id="4" name="Picture 3" descr="grid4.tiff"/>
          <p:cNvPicPr>
            <a:picLocks noChangeAspect="1"/>
          </p:cNvPicPr>
          <p:nvPr/>
        </p:nvPicPr>
        <p:blipFill>
          <a:blip r:embed="rId2"/>
          <a:stretch>
            <a:fillRect/>
          </a:stretch>
        </p:blipFill>
        <p:spPr>
          <a:xfrm>
            <a:off x="1803400" y="1694782"/>
            <a:ext cx="5537200" cy="1917700"/>
          </a:xfrm>
          <a:prstGeom prst="rect">
            <a:avLst/>
          </a:prstGeom>
        </p:spPr>
      </p:pic>
      <p:pic>
        <p:nvPicPr>
          <p:cNvPr id="5" name="Picture 4" descr="grid5.tiff"/>
          <p:cNvPicPr>
            <a:picLocks noChangeAspect="1"/>
          </p:cNvPicPr>
          <p:nvPr/>
        </p:nvPicPr>
        <p:blipFill>
          <a:blip r:embed="rId3"/>
          <a:stretch>
            <a:fillRect/>
          </a:stretch>
        </p:blipFill>
        <p:spPr>
          <a:xfrm>
            <a:off x="1803400" y="3778236"/>
            <a:ext cx="5537200" cy="755664"/>
          </a:xfrm>
          <a:prstGeom prst="rect">
            <a:avLst/>
          </a:prstGeom>
        </p:spPr>
      </p:pic>
      <p:pic>
        <p:nvPicPr>
          <p:cNvPr id="6" name="Picture 5" descr="grid6.tiff"/>
          <p:cNvPicPr>
            <a:picLocks noChangeAspect="1"/>
          </p:cNvPicPr>
          <p:nvPr/>
        </p:nvPicPr>
        <p:blipFill>
          <a:blip r:embed="rId4"/>
          <a:stretch>
            <a:fillRect/>
          </a:stretch>
        </p:blipFill>
        <p:spPr>
          <a:xfrm>
            <a:off x="1803400" y="4698970"/>
            <a:ext cx="5537200" cy="190102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5-column grids</a:t>
            </a:r>
            <a:endParaRPr lang="en-US" dirty="0"/>
          </a:p>
        </p:txBody>
      </p:sp>
      <p:pic>
        <p:nvPicPr>
          <p:cNvPr id="4" name="Picture 3" descr="grid7.tiff"/>
          <p:cNvPicPr>
            <a:picLocks noChangeAspect="1"/>
          </p:cNvPicPr>
          <p:nvPr/>
        </p:nvPicPr>
        <p:blipFill>
          <a:blip r:embed="rId2"/>
          <a:stretch>
            <a:fillRect/>
          </a:stretch>
        </p:blipFill>
        <p:spPr>
          <a:xfrm>
            <a:off x="1822450" y="2482850"/>
            <a:ext cx="5499100" cy="18923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row grids</a:t>
            </a:r>
            <a:endParaRPr lang="en-US" dirty="0"/>
          </a:p>
        </p:txBody>
      </p:sp>
      <p:pic>
        <p:nvPicPr>
          <p:cNvPr id="4" name="Content Placeholder 3" descr="grid8.tiff"/>
          <p:cNvPicPr>
            <a:picLocks noGrp="1" noChangeAspect="1"/>
          </p:cNvPicPr>
          <p:nvPr>
            <p:ph idx="1"/>
          </p:nvPr>
        </p:nvPicPr>
        <p:blipFill>
          <a:blip r:embed="rId2"/>
          <a:srcRect l="-35235" r="-35235"/>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Familiar API, tight file size</a:t>
            </a:r>
            <a:endParaRPr lang="en-US" dirty="0"/>
          </a:p>
        </p:txBody>
      </p:sp>
      <p:pic>
        <p:nvPicPr>
          <p:cNvPr id="6" name="Content Placeholder 5" descr="file.tiff"/>
          <p:cNvPicPr>
            <a:picLocks noGrp="1" noChangeAspect="1"/>
          </p:cNvPicPr>
          <p:nvPr>
            <p:ph idx="1"/>
          </p:nvPr>
        </p:nvPicPr>
        <p:blipFill>
          <a:blip r:embed="rId2"/>
          <a:srcRect t="-4522" r="34243" b="-4522"/>
          <a:stretch>
            <a:fillRect/>
          </a:stretch>
        </p:blipFill>
        <p:spPr>
          <a:xfrm>
            <a:off x="457200" y="1775191"/>
            <a:ext cx="5411537" cy="4625609"/>
          </a:xfrm>
        </p:spPr>
      </p:pic>
      <p:sp>
        <p:nvSpPr>
          <p:cNvPr id="4" name="TextBox 3"/>
          <p:cNvSpPr txBox="1"/>
          <p:nvPr/>
        </p:nvSpPr>
        <p:spPr>
          <a:xfrm>
            <a:off x="6368799" y="2728148"/>
            <a:ext cx="1267945" cy="707886"/>
          </a:xfrm>
          <a:prstGeom prst="rect">
            <a:avLst/>
          </a:prstGeom>
          <a:noFill/>
        </p:spPr>
        <p:txBody>
          <a:bodyPr wrap="none" rtlCol="0">
            <a:spAutoFit/>
          </a:bodyPr>
          <a:lstStyle/>
          <a:p>
            <a:r>
              <a:rPr lang="en-US" sz="4000" b="1" dirty="0" smtClean="0"/>
              <a:t>93kb</a:t>
            </a:r>
            <a:endParaRPr lang="en-US" sz="4000" b="1" dirty="0"/>
          </a:p>
        </p:txBody>
      </p:sp>
      <p:sp>
        <p:nvSpPr>
          <p:cNvPr id="5" name="TextBox 4"/>
          <p:cNvSpPr txBox="1"/>
          <p:nvPr/>
        </p:nvSpPr>
        <p:spPr>
          <a:xfrm>
            <a:off x="6368799" y="4863630"/>
            <a:ext cx="1553981" cy="707886"/>
          </a:xfrm>
          <a:prstGeom prst="rect">
            <a:avLst/>
          </a:prstGeom>
          <a:noFill/>
        </p:spPr>
        <p:txBody>
          <a:bodyPr wrap="none" rtlCol="0">
            <a:spAutoFit/>
          </a:bodyPr>
          <a:lstStyle/>
          <a:p>
            <a:r>
              <a:rPr lang="en-US" sz="4000" b="1" dirty="0" smtClean="0"/>
              <a:t>199kb</a:t>
            </a:r>
            <a:endParaRPr lang="en-US" sz="4000" b="1" dirty="0"/>
          </a:p>
        </p:txBody>
      </p:sp>
    </p:spTree>
    <p:extLst>
      <p:ext uri="{BB962C8B-B14F-4D97-AF65-F5344CB8AC3E}">
        <p14:creationId xmlns:p14="http://schemas.microsoft.com/office/powerpoint/2010/main" val="1876192678"/>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content markup</a:t>
            </a:r>
            <a:endParaRPr lang="en-US" dirty="0"/>
          </a:p>
        </p:txBody>
      </p:sp>
      <p:sp>
        <p:nvSpPr>
          <p:cNvPr id="8" name="Content Placeholder 7"/>
          <p:cNvSpPr>
            <a:spLocks noGrp="1"/>
          </p:cNvSpPr>
          <p:nvPr>
            <p:ph idx="1"/>
          </p:nvPr>
        </p:nvSpPr>
        <p:spPr>
          <a:xfrm>
            <a:off x="457200" y="1719967"/>
            <a:ext cx="8229600" cy="4879174"/>
          </a:xfrm>
        </p:spPr>
        <p:txBody>
          <a:bodyPr>
            <a:normAutofit fontScale="77500" lnSpcReduction="20000"/>
          </a:bodyPr>
          <a:lstStyle/>
          <a:p>
            <a:r>
              <a:rPr lang="en-US" dirty="0" smtClean="0"/>
              <a:t>To create a collapsible block of content, create a container and add the </a:t>
            </a:r>
            <a:r>
              <a:rPr lang="en-US" dirty="0" smtClean="0">
                <a:solidFill>
                  <a:srgbClr val="FFD25D"/>
                </a:solidFill>
              </a:rPr>
              <a:t>data-role="collapsible"</a:t>
            </a:r>
            <a:r>
              <a:rPr lang="en-US" dirty="0" smtClean="0"/>
              <a:t> attribute.</a:t>
            </a:r>
          </a:p>
          <a:p>
            <a:r>
              <a:rPr lang="en-US" dirty="0" smtClean="0"/>
              <a:t>Using </a:t>
            </a:r>
            <a:r>
              <a:rPr lang="en-US" dirty="0" smtClean="0">
                <a:solidFill>
                  <a:srgbClr val="FFD25D"/>
                </a:solidFill>
              </a:rPr>
              <a:t>data-content-theme </a:t>
            </a:r>
            <a:r>
              <a:rPr lang="en-US" dirty="0" smtClean="0"/>
              <a:t>attribute allows you to set a theme for the content of the collapsible. (set it to “none” to have no theme)</a:t>
            </a:r>
          </a:p>
          <a:p>
            <a:r>
              <a:rPr lang="en-US" dirty="0" smtClean="0"/>
              <a:t>Directly inside this container, add any header element (H1-H6). The framework will style the header to look like a clickable button and add a "+" icon to the left to indicate it's expandable.</a:t>
            </a:r>
          </a:p>
          <a:p>
            <a:r>
              <a:rPr lang="en-US" dirty="0" smtClean="0"/>
              <a:t>After the header, add any HTML markup you want to be collapsible. The framework will wrap this markup in a container that will be hidden/shown when the heading is clicked.</a:t>
            </a:r>
          </a:p>
          <a:p>
            <a:r>
              <a:rPr lang="en-US" dirty="0" smtClean="0"/>
              <a:t>By default, the content will be collapsed.</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content markup</a:t>
            </a:r>
            <a:endParaRPr lang="en-US" dirty="0"/>
          </a:p>
        </p:txBody>
      </p:sp>
      <p:pic>
        <p:nvPicPr>
          <p:cNvPr id="4" name="Picture 3" descr="collaps1.tiff"/>
          <p:cNvPicPr>
            <a:picLocks noChangeAspect="1"/>
          </p:cNvPicPr>
          <p:nvPr/>
        </p:nvPicPr>
        <p:blipFill>
          <a:blip r:embed="rId2"/>
          <a:stretch>
            <a:fillRect/>
          </a:stretch>
        </p:blipFill>
        <p:spPr>
          <a:xfrm>
            <a:off x="1555750" y="3917882"/>
            <a:ext cx="6032500" cy="736600"/>
          </a:xfrm>
          <a:prstGeom prst="rect">
            <a:avLst/>
          </a:prstGeom>
        </p:spPr>
      </p:pic>
      <p:pic>
        <p:nvPicPr>
          <p:cNvPr id="5" name="Picture 4" descr="collaps2.tiff"/>
          <p:cNvPicPr>
            <a:picLocks noChangeAspect="1"/>
          </p:cNvPicPr>
          <p:nvPr/>
        </p:nvPicPr>
        <p:blipFill>
          <a:blip r:embed="rId3"/>
          <a:stretch>
            <a:fillRect/>
          </a:stretch>
        </p:blipFill>
        <p:spPr>
          <a:xfrm>
            <a:off x="1555750" y="4777608"/>
            <a:ext cx="6032500" cy="1714364"/>
          </a:xfrm>
          <a:prstGeom prst="rect">
            <a:avLst/>
          </a:prstGeom>
        </p:spPr>
      </p:pic>
      <p:sp>
        <p:nvSpPr>
          <p:cNvPr id="7" name="Rectangle 6"/>
          <p:cNvSpPr/>
          <p:nvPr/>
        </p:nvSpPr>
        <p:spPr>
          <a:xfrm>
            <a:off x="457200" y="1891386"/>
            <a:ext cx="8229600" cy="1477328"/>
          </a:xfrm>
          <a:prstGeom prst="rect">
            <a:avLst/>
          </a:prstGeom>
        </p:spPr>
        <p:txBody>
          <a:bodyPr wrap="square">
            <a:spAutoFit/>
          </a:bodyPr>
          <a:lstStyle/>
          <a:p>
            <a:r>
              <a:rPr lang="en-US" dirty="0" smtClean="0">
                <a:latin typeface="Lucida Console"/>
                <a:cs typeface="Lucida Console"/>
              </a:rPr>
              <a:t>&lt;div </a:t>
            </a:r>
            <a:r>
              <a:rPr lang="en-US" dirty="0" smtClean="0">
                <a:solidFill>
                  <a:srgbClr val="FFD25D"/>
                </a:solidFill>
                <a:latin typeface="Lucida Console"/>
                <a:cs typeface="Lucida Console"/>
              </a:rPr>
              <a:t>data-role="collapsible” data-content-theme=“false”</a:t>
            </a:r>
            <a:r>
              <a:rPr lang="en-US" dirty="0" smtClean="0">
                <a:latin typeface="Lucida Console"/>
                <a:cs typeface="Lucida Console"/>
              </a:rPr>
              <a:t>&gt;</a:t>
            </a:r>
          </a:p>
          <a:p>
            <a:r>
              <a:rPr lang="en-US" dirty="0" smtClean="0">
                <a:latin typeface="Lucida Console"/>
                <a:cs typeface="Lucida Console"/>
              </a:rPr>
              <a:t>   &lt;h3&gt;I'm a header&lt;/h3&gt;</a:t>
            </a:r>
          </a:p>
          <a:p>
            <a:r>
              <a:rPr lang="en-US" dirty="0" smtClean="0">
                <a:latin typeface="Lucida Console"/>
                <a:cs typeface="Lucida Console"/>
              </a:rPr>
              <a:t>   &lt;</a:t>
            </a:r>
            <a:r>
              <a:rPr lang="en-US" dirty="0" err="1" smtClean="0">
                <a:latin typeface="Lucida Console"/>
                <a:cs typeface="Lucida Console"/>
              </a:rPr>
              <a:t>p</a:t>
            </a:r>
            <a:r>
              <a:rPr lang="en-US" dirty="0" smtClean="0">
                <a:latin typeface="Lucida Console"/>
                <a:cs typeface="Lucida Console"/>
              </a:rPr>
              <a:t>&gt;I'm the collapsible content. By default I'm closed, but you can click the header to open me.&lt;/</a:t>
            </a:r>
            <a:r>
              <a:rPr lang="en-US" dirty="0" err="1" smtClean="0">
                <a:latin typeface="Lucida Console"/>
                <a:cs typeface="Lucida Console"/>
              </a:rPr>
              <a:t>p</a:t>
            </a:r>
            <a:r>
              <a:rPr lang="en-US" dirty="0" smtClean="0">
                <a:latin typeface="Lucida Console"/>
                <a:cs typeface="Lucida Console"/>
              </a:rPr>
              <a:t>&gt;</a:t>
            </a:r>
          </a:p>
          <a:p>
            <a:r>
              <a:rPr lang="en-US" dirty="0" smtClean="0">
                <a:latin typeface="Lucida Console"/>
                <a:cs typeface="Lucida Console"/>
              </a:rPr>
              <a:t>&lt;/div&gt;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content blocks</a:t>
            </a:r>
            <a:endParaRPr lang="en-US" dirty="0"/>
          </a:p>
        </p:txBody>
      </p:sp>
      <p:pic>
        <p:nvPicPr>
          <p:cNvPr id="4" name="Picture 3" descr="collaps1.tiff"/>
          <p:cNvPicPr>
            <a:picLocks noChangeAspect="1"/>
          </p:cNvPicPr>
          <p:nvPr/>
        </p:nvPicPr>
        <p:blipFill>
          <a:blip r:embed="rId2"/>
          <a:stretch>
            <a:fillRect/>
          </a:stretch>
        </p:blipFill>
        <p:spPr>
          <a:xfrm>
            <a:off x="1555750" y="5726433"/>
            <a:ext cx="6032500" cy="736600"/>
          </a:xfrm>
          <a:prstGeom prst="rect">
            <a:avLst/>
          </a:prstGeom>
        </p:spPr>
      </p:pic>
      <p:pic>
        <p:nvPicPr>
          <p:cNvPr id="6" name="Picture 5" descr="collaps3.tiff"/>
          <p:cNvPicPr>
            <a:picLocks noChangeAspect="1"/>
          </p:cNvPicPr>
          <p:nvPr/>
        </p:nvPicPr>
        <p:blipFill>
          <a:blip r:embed="rId3"/>
          <a:stretch>
            <a:fillRect/>
          </a:stretch>
        </p:blipFill>
        <p:spPr>
          <a:xfrm>
            <a:off x="1555750" y="3537506"/>
            <a:ext cx="6032500" cy="1829210"/>
          </a:xfrm>
          <a:prstGeom prst="rect">
            <a:avLst/>
          </a:prstGeom>
        </p:spPr>
      </p:pic>
      <p:sp>
        <p:nvSpPr>
          <p:cNvPr id="7" name="Rectangle 6"/>
          <p:cNvSpPr/>
          <p:nvPr/>
        </p:nvSpPr>
        <p:spPr>
          <a:xfrm>
            <a:off x="457200" y="2459504"/>
            <a:ext cx="8229600" cy="646331"/>
          </a:xfrm>
          <a:prstGeom prst="rect">
            <a:avLst/>
          </a:prstGeom>
        </p:spPr>
        <p:txBody>
          <a:bodyPr wrap="square">
            <a:spAutoFit/>
          </a:bodyPr>
          <a:lstStyle/>
          <a:p>
            <a:r>
              <a:rPr lang="en-US" dirty="0" smtClean="0">
                <a:latin typeface="Lucida Console"/>
                <a:cs typeface="Lucida Console"/>
              </a:rPr>
              <a:t>&lt;div data-role="collapsible" </a:t>
            </a:r>
            <a:r>
              <a:rPr lang="en-US" dirty="0" smtClean="0">
                <a:solidFill>
                  <a:srgbClr val="FFD25D"/>
                </a:solidFill>
                <a:latin typeface="Lucida Console"/>
                <a:cs typeface="Lucida Console"/>
              </a:rPr>
              <a:t>data-collapsed="</a:t>
            </a:r>
            <a:r>
              <a:rPr lang="en-US" dirty="0">
                <a:solidFill>
                  <a:srgbClr val="FFD25D"/>
                </a:solidFill>
                <a:latin typeface="Lucida Console"/>
                <a:cs typeface="Lucida Console"/>
              </a:rPr>
              <a:t>false” data-content-theme=“false”</a:t>
            </a:r>
            <a:r>
              <a:rPr lang="en-US" dirty="0" smtClean="0">
                <a:latin typeface="Lucida Console"/>
                <a:cs typeface="Lucida Console"/>
              </a:rPr>
              <a:t>&gt;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Theming Collapsibles</a:t>
            </a:r>
            <a:endParaRPr lang="en-US" dirty="0"/>
          </a:p>
        </p:txBody>
      </p:sp>
      <p:sp>
        <p:nvSpPr>
          <p:cNvPr id="11" name="Content Placeholder 10"/>
          <p:cNvSpPr>
            <a:spLocks noGrp="1"/>
          </p:cNvSpPr>
          <p:nvPr>
            <p:ph idx="1"/>
          </p:nvPr>
        </p:nvSpPr>
        <p:spPr/>
        <p:txBody>
          <a:bodyPr>
            <a:normAutofit fontScale="85000" lnSpcReduction="10000"/>
          </a:bodyPr>
          <a:lstStyle/>
          <a:p>
            <a:r>
              <a:rPr lang="en-US" dirty="0" smtClean="0"/>
              <a:t>To provide a stronger visual connection between the collapsible header and content, add the </a:t>
            </a:r>
            <a:r>
              <a:rPr lang="en-US" dirty="0" smtClean="0">
                <a:solidFill>
                  <a:srgbClr val="FFD25D"/>
                </a:solidFill>
              </a:rPr>
              <a:t>data-content-theme</a:t>
            </a:r>
            <a:r>
              <a:rPr lang="en-US" dirty="0" smtClean="0"/>
              <a:t> attribute to the wrapper and specify a theme swatch letter. If this is not set, it will inherit the theme from its parent.</a:t>
            </a:r>
          </a:p>
          <a:p>
            <a:endParaRPr lang="en-US" dirty="0" smtClean="0"/>
          </a:p>
          <a:p>
            <a:r>
              <a:rPr lang="en-US" dirty="0" smtClean="0"/>
              <a:t>This will apply the swatch's border and </a:t>
            </a:r>
            <a:r>
              <a:rPr lang="en-US" i="1" dirty="0" smtClean="0"/>
              <a:t>flat</a:t>
            </a:r>
            <a:r>
              <a:rPr lang="en-US" dirty="0" smtClean="0"/>
              <a:t> background color to the content block and changes the corner rounding to square off the bottom of the header and round the bottom of the content block instead to visually group these elements.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content blocks</a:t>
            </a:r>
            <a:endParaRPr lang="en-US" dirty="0"/>
          </a:p>
        </p:txBody>
      </p:sp>
      <p:pic>
        <p:nvPicPr>
          <p:cNvPr id="7" name="Picture 6" descr="collaps4.tiff"/>
          <p:cNvPicPr>
            <a:picLocks noChangeAspect="1"/>
          </p:cNvPicPr>
          <p:nvPr/>
        </p:nvPicPr>
        <p:blipFill>
          <a:blip r:embed="rId2"/>
          <a:stretch>
            <a:fillRect/>
          </a:stretch>
        </p:blipFill>
        <p:spPr>
          <a:xfrm>
            <a:off x="1581150" y="1595004"/>
            <a:ext cx="6045200" cy="872768"/>
          </a:xfrm>
          <a:prstGeom prst="rect">
            <a:avLst/>
          </a:prstGeom>
        </p:spPr>
      </p:pic>
      <p:pic>
        <p:nvPicPr>
          <p:cNvPr id="8" name="Picture 7" descr="collaps5.tiff"/>
          <p:cNvPicPr>
            <a:picLocks noChangeAspect="1"/>
          </p:cNvPicPr>
          <p:nvPr/>
        </p:nvPicPr>
        <p:blipFill>
          <a:blip r:embed="rId3"/>
          <a:stretch>
            <a:fillRect/>
          </a:stretch>
        </p:blipFill>
        <p:spPr>
          <a:xfrm>
            <a:off x="1581150" y="2681951"/>
            <a:ext cx="6045200" cy="1943100"/>
          </a:xfrm>
          <a:prstGeom prst="rect">
            <a:avLst/>
          </a:prstGeom>
        </p:spPr>
      </p:pic>
      <p:sp>
        <p:nvSpPr>
          <p:cNvPr id="5" name="Rectangle 4"/>
          <p:cNvSpPr/>
          <p:nvPr/>
        </p:nvSpPr>
        <p:spPr>
          <a:xfrm>
            <a:off x="204376" y="4873559"/>
            <a:ext cx="8831962" cy="1477328"/>
          </a:xfrm>
          <a:prstGeom prst="rect">
            <a:avLst/>
          </a:prstGeom>
        </p:spPr>
        <p:txBody>
          <a:bodyPr wrap="square">
            <a:spAutoFit/>
          </a:bodyPr>
          <a:lstStyle/>
          <a:p>
            <a:r>
              <a:rPr lang="en-US" dirty="0" smtClean="0">
                <a:latin typeface="Lucida Console"/>
                <a:cs typeface="Lucida Console"/>
              </a:rPr>
              <a:t>&lt;div data-role="collapsible”&gt; (or with </a:t>
            </a:r>
            <a:r>
              <a:rPr lang="en-US" dirty="0">
                <a:solidFill>
                  <a:srgbClr val="FFD25D"/>
                </a:solidFill>
                <a:latin typeface="Lucida Console"/>
                <a:cs typeface="Lucida Console"/>
              </a:rPr>
              <a:t>data-content-theme=</a:t>
            </a:r>
            <a:r>
              <a:rPr lang="en-US" dirty="0" smtClean="0">
                <a:solidFill>
                  <a:srgbClr val="FFD25D"/>
                </a:solidFill>
                <a:latin typeface="Lucida Console"/>
                <a:cs typeface="Lucida Console"/>
              </a:rPr>
              <a:t>“a”</a:t>
            </a:r>
            <a:r>
              <a:rPr lang="en-US" dirty="0" smtClean="0">
                <a:latin typeface="Lucida Console"/>
                <a:cs typeface="Lucida Console"/>
              </a:rPr>
              <a:t>)</a:t>
            </a:r>
          </a:p>
          <a:p>
            <a:r>
              <a:rPr lang="en-US" dirty="0" smtClean="0">
                <a:latin typeface="Lucida Console"/>
                <a:cs typeface="Lucida Console"/>
              </a:rPr>
              <a:t>   &lt;h3&gt;Header swatch A&lt;/h3&gt;</a:t>
            </a:r>
          </a:p>
          <a:p>
            <a:r>
              <a:rPr lang="en-US" dirty="0" smtClean="0">
                <a:latin typeface="Lucida Console"/>
                <a:cs typeface="Lucida Console"/>
              </a:rPr>
              <a:t>   &lt;</a:t>
            </a:r>
            <a:r>
              <a:rPr lang="en-US" dirty="0" err="1" smtClean="0">
                <a:latin typeface="Lucida Console"/>
                <a:cs typeface="Lucida Console"/>
              </a:rPr>
              <a:t>p</a:t>
            </a:r>
            <a:r>
              <a:rPr lang="en-US" dirty="0" smtClean="0">
                <a:latin typeface="Lucida Console"/>
                <a:cs typeface="Lucida Console"/>
              </a:rPr>
              <a:t>&gt;I'm the collapsible content with a themed content 	block set to "C".&lt;/</a:t>
            </a:r>
            <a:r>
              <a:rPr lang="en-US" dirty="0" err="1" smtClean="0">
                <a:latin typeface="Lucida Console"/>
                <a:cs typeface="Lucida Console"/>
              </a:rPr>
              <a:t>p</a:t>
            </a:r>
            <a:r>
              <a:rPr lang="en-US" dirty="0" smtClean="0">
                <a:latin typeface="Lucida Console"/>
                <a:cs typeface="Lucida Console"/>
              </a:rPr>
              <a:t>&gt;</a:t>
            </a:r>
          </a:p>
          <a:p>
            <a:r>
              <a:rPr lang="en-US" dirty="0" smtClean="0">
                <a:latin typeface="Lucida Console"/>
                <a:cs typeface="Lucida Console"/>
              </a:rPr>
              <a:t>&lt;/div&gt;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content blocks</a:t>
            </a:r>
            <a:endParaRPr lang="en-US" dirty="0"/>
          </a:p>
        </p:txBody>
      </p:sp>
      <p:pic>
        <p:nvPicPr>
          <p:cNvPr id="4" name="Picture 3" descr="collaps7.tiff"/>
          <p:cNvPicPr>
            <a:picLocks noChangeAspect="1"/>
          </p:cNvPicPr>
          <p:nvPr/>
        </p:nvPicPr>
        <p:blipFill>
          <a:blip r:embed="rId2"/>
          <a:stretch>
            <a:fillRect/>
          </a:stretch>
        </p:blipFill>
        <p:spPr>
          <a:xfrm>
            <a:off x="172453" y="1712394"/>
            <a:ext cx="4469695" cy="4704448"/>
          </a:xfrm>
          <a:prstGeom prst="rect">
            <a:avLst/>
          </a:prstGeom>
        </p:spPr>
      </p:pic>
      <p:pic>
        <p:nvPicPr>
          <p:cNvPr id="6" name="Picture 5" descr="collaps8.tiff"/>
          <p:cNvPicPr>
            <a:picLocks noChangeAspect="1"/>
          </p:cNvPicPr>
          <p:nvPr/>
        </p:nvPicPr>
        <p:blipFill>
          <a:blip r:embed="rId3"/>
          <a:stretch>
            <a:fillRect/>
          </a:stretch>
        </p:blipFill>
        <p:spPr>
          <a:xfrm>
            <a:off x="4961391" y="1712394"/>
            <a:ext cx="4017668" cy="470444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content blocks</a:t>
            </a:r>
            <a:endParaRPr lang="en-US" dirty="0"/>
          </a:p>
        </p:txBody>
      </p:sp>
      <p:pic>
        <p:nvPicPr>
          <p:cNvPr id="5" name="Picture 4" descr="collaps9.tiff"/>
          <p:cNvPicPr>
            <a:picLocks noChangeAspect="1"/>
          </p:cNvPicPr>
          <p:nvPr/>
        </p:nvPicPr>
        <p:blipFill>
          <a:blip r:embed="rId2"/>
          <a:stretch>
            <a:fillRect/>
          </a:stretch>
        </p:blipFill>
        <p:spPr>
          <a:xfrm>
            <a:off x="1131565" y="1726468"/>
            <a:ext cx="3063146" cy="4839368"/>
          </a:xfrm>
          <a:prstGeom prst="rect">
            <a:avLst/>
          </a:prstGeom>
        </p:spPr>
      </p:pic>
      <p:pic>
        <p:nvPicPr>
          <p:cNvPr id="7" name="Picture 6" descr="collaps10.tiff"/>
          <p:cNvPicPr>
            <a:picLocks noChangeAspect="1"/>
          </p:cNvPicPr>
          <p:nvPr/>
        </p:nvPicPr>
        <p:blipFill>
          <a:blip r:embed="rId3"/>
          <a:stretch>
            <a:fillRect/>
          </a:stretch>
        </p:blipFill>
        <p:spPr>
          <a:xfrm>
            <a:off x="4800541" y="1726468"/>
            <a:ext cx="3324785" cy="485079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Collapsible set </a:t>
            </a:r>
            <a:endParaRPr lang="en-US" dirty="0"/>
          </a:p>
        </p:txBody>
      </p:sp>
      <p:sp>
        <p:nvSpPr>
          <p:cNvPr id="6" name="Content Placeholder 5"/>
          <p:cNvSpPr>
            <a:spLocks noGrp="1"/>
          </p:cNvSpPr>
          <p:nvPr>
            <p:ph idx="1"/>
          </p:nvPr>
        </p:nvSpPr>
        <p:spPr/>
        <p:txBody>
          <a:bodyPr>
            <a:normAutofit fontScale="85000" lnSpcReduction="10000"/>
          </a:bodyPr>
          <a:lstStyle/>
          <a:p>
            <a:r>
              <a:rPr lang="en-US" dirty="0" smtClean="0"/>
              <a:t>Collapsible sets start with the exact same markup as individual collapsibles. By adding a parent wrapper with a </a:t>
            </a:r>
            <a:r>
              <a:rPr lang="en-US" dirty="0" smtClean="0">
                <a:solidFill>
                  <a:srgbClr val="FFD25D"/>
                </a:solidFill>
              </a:rPr>
              <a:t>data-role="collapsible-set"</a:t>
            </a:r>
            <a:r>
              <a:rPr lang="en-US" dirty="0" smtClean="0"/>
              <a:t> attribute around a number of </a:t>
            </a:r>
            <a:r>
              <a:rPr lang="en-US" dirty="0" err="1" smtClean="0"/>
              <a:t>collapsibles</a:t>
            </a:r>
            <a:r>
              <a:rPr lang="en-US" dirty="0" smtClean="0"/>
              <a:t>, the framework will style these to looks like a visually grouped widget and make it behave like an accordion so only one section can be open at a time.</a:t>
            </a:r>
          </a:p>
          <a:p>
            <a:endParaRPr lang="en-US" dirty="0" smtClean="0"/>
          </a:p>
          <a:p>
            <a:r>
              <a:rPr lang="en-US" dirty="0" smtClean="0"/>
              <a:t>By default, all the sections will be collapsed. To set a section to be open when the page loads, add the </a:t>
            </a:r>
            <a:r>
              <a:rPr lang="en-US" dirty="0" smtClean="0">
                <a:solidFill>
                  <a:srgbClr val="FFD25D"/>
                </a:solidFill>
              </a:rPr>
              <a:t>data-collapsed="false" </a:t>
            </a:r>
            <a:r>
              <a:rPr lang="en-US" dirty="0" smtClean="0"/>
              <a:t>attribute to the heading of the section you want expanded.</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set </a:t>
            </a:r>
            <a:endParaRPr lang="en-US" dirty="0"/>
          </a:p>
        </p:txBody>
      </p:sp>
      <p:pic>
        <p:nvPicPr>
          <p:cNvPr id="4" name="Picture 3" descr="collapsset0.tiff"/>
          <p:cNvPicPr>
            <a:picLocks noChangeAspect="1"/>
          </p:cNvPicPr>
          <p:nvPr/>
        </p:nvPicPr>
        <p:blipFill>
          <a:blip r:embed="rId2"/>
          <a:stretch>
            <a:fillRect/>
          </a:stretch>
        </p:blipFill>
        <p:spPr>
          <a:xfrm>
            <a:off x="1708150" y="1910013"/>
            <a:ext cx="5727700" cy="4000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set </a:t>
            </a:r>
            <a:endParaRPr lang="en-US" dirty="0"/>
          </a:p>
        </p:txBody>
      </p:sp>
      <p:sp>
        <p:nvSpPr>
          <p:cNvPr id="5" name="Rectangle 4"/>
          <p:cNvSpPr/>
          <p:nvPr/>
        </p:nvSpPr>
        <p:spPr>
          <a:xfrm>
            <a:off x="457200" y="1794749"/>
            <a:ext cx="8229600" cy="3970318"/>
          </a:xfrm>
          <a:prstGeom prst="rect">
            <a:avLst/>
          </a:prstGeom>
        </p:spPr>
        <p:txBody>
          <a:bodyPr wrap="square">
            <a:spAutoFit/>
          </a:bodyPr>
          <a:lstStyle/>
          <a:p>
            <a:r>
              <a:rPr lang="en-US" dirty="0" smtClean="0">
                <a:solidFill>
                  <a:srgbClr val="FFD25D"/>
                </a:solidFill>
                <a:latin typeface="Lucida Console"/>
                <a:cs typeface="Lucida Console"/>
              </a:rPr>
              <a:t>&lt;div data-role="collapsible-set"&gt;</a:t>
            </a:r>
          </a:p>
          <a:p>
            <a:endParaRPr lang="en-US" dirty="0" smtClean="0">
              <a:latin typeface="Lucida Console"/>
              <a:cs typeface="Lucida Console"/>
            </a:endParaRPr>
          </a:p>
          <a:p>
            <a:r>
              <a:rPr lang="en-US" dirty="0" smtClean="0">
                <a:latin typeface="Lucida Console"/>
                <a:cs typeface="Lucida Console"/>
              </a:rPr>
              <a:t>	&lt;div data-role="collapsible" </a:t>
            </a:r>
            <a:r>
              <a:rPr lang="en-US" dirty="0" smtClean="0">
                <a:solidFill>
                  <a:srgbClr val="FFD25D"/>
                </a:solidFill>
                <a:latin typeface="Lucida Console"/>
                <a:cs typeface="Lucida Console"/>
              </a:rPr>
              <a:t>data-collapsed="false"</a:t>
            </a:r>
            <a:r>
              <a:rPr lang="en-US" dirty="0" smtClean="0">
                <a:latin typeface="Lucida Console"/>
                <a:cs typeface="Lucida Console"/>
              </a:rPr>
              <a:t>&gt;</a:t>
            </a:r>
          </a:p>
          <a:p>
            <a:r>
              <a:rPr lang="en-US" dirty="0" smtClean="0">
                <a:latin typeface="Lucida Console"/>
                <a:cs typeface="Lucida Console"/>
              </a:rPr>
              <a:t>	&lt;h3&gt;Section 1&lt;/h3&gt;</a:t>
            </a:r>
          </a:p>
          <a:p>
            <a:r>
              <a:rPr lang="en-US" dirty="0" smtClean="0">
                <a:latin typeface="Lucida Console"/>
                <a:cs typeface="Lucida Console"/>
              </a:rPr>
              <a:t>	&lt;</a:t>
            </a:r>
            <a:r>
              <a:rPr lang="en-US" dirty="0" err="1" smtClean="0">
                <a:latin typeface="Lucida Console"/>
                <a:cs typeface="Lucida Console"/>
              </a:rPr>
              <a:t>p</a:t>
            </a:r>
            <a:r>
              <a:rPr lang="en-US" dirty="0" smtClean="0">
                <a:latin typeface="Lucida Console"/>
                <a:cs typeface="Lucida Console"/>
              </a:rPr>
              <a:t>&gt;I'm the collapsible set content for section B.&lt;/</a:t>
            </a:r>
            <a:r>
              <a:rPr lang="en-US" dirty="0" err="1" smtClean="0">
                <a:latin typeface="Lucida Console"/>
                <a:cs typeface="Lucida Console"/>
              </a:rPr>
              <a:t>p</a:t>
            </a:r>
            <a:r>
              <a:rPr lang="en-US" dirty="0" smtClean="0">
                <a:latin typeface="Lucida Console"/>
                <a:cs typeface="Lucida Console"/>
              </a:rPr>
              <a:t>&gt;</a:t>
            </a:r>
          </a:p>
          <a:p>
            <a:r>
              <a:rPr lang="en-US" dirty="0" smtClean="0">
                <a:latin typeface="Lucida Console"/>
                <a:cs typeface="Lucida Console"/>
              </a:rPr>
              <a:t>	&lt;/div&gt;</a:t>
            </a:r>
          </a:p>
          <a:p>
            <a:r>
              <a:rPr lang="en-US" dirty="0" smtClean="0">
                <a:latin typeface="Lucida Console"/>
                <a:cs typeface="Lucida Console"/>
              </a:rPr>
              <a:t>	</a:t>
            </a:r>
          </a:p>
          <a:p>
            <a:r>
              <a:rPr lang="en-US" dirty="0" smtClean="0">
                <a:latin typeface="Lucida Console"/>
                <a:cs typeface="Lucida Console"/>
              </a:rPr>
              <a:t>	&lt;div data-role="collapsible"&gt;</a:t>
            </a:r>
          </a:p>
          <a:p>
            <a:r>
              <a:rPr lang="en-US" dirty="0" smtClean="0">
                <a:latin typeface="Lucida Console"/>
                <a:cs typeface="Lucida Console"/>
              </a:rPr>
              <a:t>	&lt;h3&gt;Section 2&lt;/h3&gt;</a:t>
            </a:r>
          </a:p>
          <a:p>
            <a:r>
              <a:rPr lang="en-US" dirty="0" smtClean="0">
                <a:latin typeface="Lucida Console"/>
                <a:cs typeface="Lucida Console"/>
              </a:rPr>
              <a:t>	&lt;</a:t>
            </a:r>
            <a:r>
              <a:rPr lang="en-US" dirty="0" err="1" smtClean="0">
                <a:latin typeface="Lucida Console"/>
                <a:cs typeface="Lucida Console"/>
              </a:rPr>
              <a:t>p</a:t>
            </a:r>
            <a:r>
              <a:rPr lang="en-US" dirty="0" smtClean="0">
                <a:latin typeface="Lucida Console"/>
                <a:cs typeface="Lucida Console"/>
              </a:rPr>
              <a:t>&gt;I'm the collapsible set content for section B.&lt;/</a:t>
            </a:r>
            <a:r>
              <a:rPr lang="en-US" dirty="0" err="1" smtClean="0">
                <a:latin typeface="Lucida Console"/>
                <a:cs typeface="Lucida Console"/>
              </a:rPr>
              <a:t>p</a:t>
            </a:r>
            <a:r>
              <a:rPr lang="en-US" dirty="0" smtClean="0">
                <a:latin typeface="Lucida Console"/>
                <a:cs typeface="Lucida Console"/>
              </a:rPr>
              <a:t>&gt;</a:t>
            </a:r>
          </a:p>
          <a:p>
            <a:r>
              <a:rPr lang="en-US" dirty="0" smtClean="0">
                <a:latin typeface="Lucida Console"/>
                <a:cs typeface="Lucida Console"/>
              </a:rPr>
              <a:t>	&lt;/div&gt;</a:t>
            </a:r>
          </a:p>
          <a:p>
            <a:r>
              <a:rPr lang="en-US" dirty="0" smtClean="0">
                <a:latin typeface="Lucida Console"/>
                <a:cs typeface="Lucida Console"/>
              </a:rPr>
              <a:t>	</a:t>
            </a:r>
          </a:p>
          <a:p>
            <a:r>
              <a:rPr lang="en-US" dirty="0" smtClean="0">
                <a:solidFill>
                  <a:srgbClr val="FFD25D"/>
                </a:solidFill>
                <a:latin typeface="Lucida Console"/>
                <a:cs typeface="Lucida Console"/>
              </a:rPr>
              <a:t>&lt;/div&gt;</a:t>
            </a:r>
          </a:p>
          <a:p>
            <a:r>
              <a:rPr lang="en-US" dirty="0" smtClean="0">
                <a:latin typeface="Lucida Console"/>
                <a:cs typeface="Lucida Console"/>
              </a:rPr>
              <a:t>	</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Unified user experience (UX)</a:t>
            </a:r>
            <a:endParaRPr lang="en-US" dirty="0"/>
          </a:p>
        </p:txBody>
      </p:sp>
      <p:pic>
        <p:nvPicPr>
          <p:cNvPr id="3" name="Picture 2" descr="devic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479" y="1536129"/>
            <a:ext cx="6098825" cy="5336472"/>
          </a:xfrm>
          <a:prstGeom prst="rect">
            <a:avLst/>
          </a:prstGeom>
        </p:spPr>
      </p:pic>
    </p:spTree>
    <p:extLst>
      <p:ext uri="{BB962C8B-B14F-4D97-AF65-F5344CB8AC3E}">
        <p14:creationId xmlns:p14="http://schemas.microsoft.com/office/powerpoint/2010/main" val="193410265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set </a:t>
            </a:r>
            <a:endParaRPr lang="en-US" dirty="0"/>
          </a:p>
        </p:txBody>
      </p:sp>
      <p:pic>
        <p:nvPicPr>
          <p:cNvPr id="5" name="Picture 4" descr="collapsset1.tiff"/>
          <p:cNvPicPr>
            <a:picLocks noChangeAspect="1"/>
          </p:cNvPicPr>
          <p:nvPr/>
        </p:nvPicPr>
        <p:blipFill>
          <a:blip r:embed="rId2"/>
          <a:stretch>
            <a:fillRect/>
          </a:stretch>
        </p:blipFill>
        <p:spPr>
          <a:xfrm>
            <a:off x="1651001" y="2465062"/>
            <a:ext cx="5842000" cy="268178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set </a:t>
            </a:r>
            <a:endParaRPr lang="en-US" dirty="0"/>
          </a:p>
        </p:txBody>
      </p:sp>
      <p:pic>
        <p:nvPicPr>
          <p:cNvPr id="4" name="Picture 3" descr="collapsset2.tiff"/>
          <p:cNvPicPr>
            <a:picLocks noChangeAspect="1"/>
          </p:cNvPicPr>
          <p:nvPr/>
        </p:nvPicPr>
        <p:blipFill>
          <a:blip r:embed="rId2"/>
          <a:stretch>
            <a:fillRect/>
          </a:stretch>
        </p:blipFill>
        <p:spPr>
          <a:xfrm>
            <a:off x="1651000" y="1953110"/>
            <a:ext cx="5842000" cy="4292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set </a:t>
            </a:r>
            <a:endParaRPr lang="en-US" dirty="0"/>
          </a:p>
        </p:txBody>
      </p:sp>
      <p:pic>
        <p:nvPicPr>
          <p:cNvPr id="5" name="Picture 4" descr="collapsset3.tiff"/>
          <p:cNvPicPr>
            <a:picLocks noChangeAspect="1"/>
          </p:cNvPicPr>
          <p:nvPr/>
        </p:nvPicPr>
        <p:blipFill>
          <a:blip r:embed="rId2"/>
          <a:stretch>
            <a:fillRect/>
          </a:stretch>
        </p:blipFill>
        <p:spPr>
          <a:xfrm>
            <a:off x="1701800" y="2133600"/>
            <a:ext cx="5740400" cy="2590800"/>
          </a:xfrm>
          <a:prstGeom prst="rect">
            <a:avLst/>
          </a:prstGeom>
        </p:spPr>
      </p:pic>
      <p:sp>
        <p:nvSpPr>
          <p:cNvPr id="6" name="Rectangle 5"/>
          <p:cNvSpPr/>
          <p:nvPr/>
        </p:nvSpPr>
        <p:spPr>
          <a:xfrm>
            <a:off x="457200" y="5342820"/>
            <a:ext cx="8229600" cy="646331"/>
          </a:xfrm>
          <a:prstGeom prst="rect">
            <a:avLst/>
          </a:prstGeom>
        </p:spPr>
        <p:txBody>
          <a:bodyPr wrap="square">
            <a:spAutoFit/>
          </a:bodyPr>
          <a:lstStyle/>
          <a:p>
            <a:r>
              <a:rPr lang="en-US" dirty="0" smtClean="0">
                <a:latin typeface="Lucida Console"/>
                <a:cs typeface="Lucida Console"/>
              </a:rPr>
              <a:t>&lt;div data-role="collapsible-set" </a:t>
            </a:r>
            <a:r>
              <a:rPr lang="en-US" dirty="0" smtClean="0">
                <a:solidFill>
                  <a:srgbClr val="FFD25D"/>
                </a:solidFill>
                <a:latin typeface="Lucida Console"/>
                <a:cs typeface="Lucida Console"/>
              </a:rPr>
              <a:t>data-theme=“</a:t>
            </a:r>
            <a:r>
              <a:rPr lang="en-US" dirty="0">
                <a:solidFill>
                  <a:srgbClr val="FFD25D"/>
                </a:solidFill>
                <a:latin typeface="Lucida Console"/>
                <a:cs typeface="Lucida Console"/>
              </a:rPr>
              <a:t>a</a:t>
            </a:r>
            <a:r>
              <a:rPr lang="en-US" dirty="0" smtClean="0">
                <a:solidFill>
                  <a:srgbClr val="FFD25D"/>
                </a:solidFill>
                <a:latin typeface="Lucida Console"/>
                <a:cs typeface="Lucida Console"/>
              </a:rPr>
              <a:t>" </a:t>
            </a:r>
          </a:p>
          <a:p>
            <a:r>
              <a:rPr lang="en-US" dirty="0" smtClean="0">
                <a:solidFill>
                  <a:srgbClr val="FFD25D"/>
                </a:solidFill>
                <a:latin typeface="Lucida Console"/>
                <a:cs typeface="Lucida Console"/>
              </a:rPr>
              <a:t>data-content-theme=“a"</a:t>
            </a:r>
            <a:r>
              <a:rPr lang="en-US" dirty="0" smtClean="0">
                <a:latin typeface="Lucida Console"/>
                <a:cs typeface="Lucida Console"/>
              </a:rPr>
              <a:t>&gt;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set </a:t>
            </a:r>
            <a:endParaRPr lang="en-US" dirty="0"/>
          </a:p>
        </p:txBody>
      </p:sp>
      <p:pic>
        <p:nvPicPr>
          <p:cNvPr id="4" name="Picture 3" descr="collapsset4.tiff"/>
          <p:cNvPicPr>
            <a:picLocks noChangeAspect="1"/>
          </p:cNvPicPr>
          <p:nvPr/>
        </p:nvPicPr>
        <p:blipFill>
          <a:blip r:embed="rId2"/>
          <a:stretch>
            <a:fillRect/>
          </a:stretch>
        </p:blipFill>
        <p:spPr>
          <a:xfrm>
            <a:off x="1651000" y="2095500"/>
            <a:ext cx="5842000" cy="2667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messages</a:t>
            </a:r>
            <a:endParaRPr lang="en-US" dirty="0"/>
          </a:p>
        </p:txBody>
      </p:sp>
      <p:pic>
        <p:nvPicPr>
          <p:cNvPr id="4" name="Picture 3" descr="loading1.png"/>
          <p:cNvPicPr>
            <a:picLocks noChangeAspect="1"/>
          </p:cNvPicPr>
          <p:nvPr/>
        </p:nvPicPr>
        <p:blipFill>
          <a:blip r:embed="rId2"/>
          <a:stretch>
            <a:fillRect/>
          </a:stretch>
        </p:blipFill>
        <p:spPr>
          <a:xfrm>
            <a:off x="681295" y="2533401"/>
            <a:ext cx="3556988" cy="1791197"/>
          </a:xfrm>
          <a:prstGeom prst="rect">
            <a:avLst/>
          </a:prstGeom>
        </p:spPr>
      </p:pic>
      <p:pic>
        <p:nvPicPr>
          <p:cNvPr id="5" name="Picture 4" descr="error1.png"/>
          <p:cNvPicPr>
            <a:picLocks noChangeAspect="1"/>
          </p:cNvPicPr>
          <p:nvPr/>
        </p:nvPicPr>
        <p:blipFill>
          <a:blip r:embed="rId3"/>
          <a:stretch>
            <a:fillRect/>
          </a:stretch>
        </p:blipFill>
        <p:spPr>
          <a:xfrm>
            <a:off x="4571999" y="2533401"/>
            <a:ext cx="3943411" cy="179119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01145" y="2372855"/>
            <a:ext cx="8536800" cy="1015663"/>
          </a:xfrm>
          <a:prstGeom prst="rect">
            <a:avLst/>
          </a:prstGeom>
          <a:noFill/>
        </p:spPr>
        <p:txBody>
          <a:bodyPr wrap="square" rtlCol="0">
            <a:spAutoFit/>
          </a:bodyPr>
          <a:lstStyle/>
          <a:p>
            <a:pPr algn="ctr"/>
            <a:r>
              <a:rPr lang="en-US" sz="6000" dirty="0" err="1" smtClean="0"/>
              <a:t>Popups</a:t>
            </a:r>
            <a:endParaRPr lang="en-US" sz="6000" dirty="0"/>
          </a:p>
        </p:txBody>
      </p:sp>
    </p:spTree>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Popups</a:t>
            </a:r>
            <a:endParaRPr lang="en-US" dirty="0"/>
          </a:p>
        </p:txBody>
      </p:sp>
      <p:sp>
        <p:nvSpPr>
          <p:cNvPr id="5" name="Rectangle 4"/>
          <p:cNvSpPr/>
          <p:nvPr/>
        </p:nvSpPr>
        <p:spPr>
          <a:xfrm>
            <a:off x="457200" y="1794749"/>
            <a:ext cx="8229600" cy="1754327"/>
          </a:xfrm>
          <a:prstGeom prst="rect">
            <a:avLst/>
          </a:prstGeom>
        </p:spPr>
        <p:txBody>
          <a:bodyPr wrap="square">
            <a:spAutoFit/>
          </a:bodyPr>
          <a:lstStyle/>
          <a:p>
            <a:r>
              <a:rPr lang="en-US" dirty="0" smtClean="0">
                <a:solidFill>
                  <a:srgbClr val="FFD25D"/>
                </a:solidFill>
                <a:latin typeface="Lucida Console"/>
                <a:cs typeface="Lucida Console"/>
              </a:rPr>
              <a:t>&lt;a </a:t>
            </a:r>
            <a:r>
              <a:rPr lang="en-US" dirty="0" err="1" smtClean="0">
                <a:solidFill>
                  <a:srgbClr val="FFD25D"/>
                </a:solidFill>
                <a:latin typeface="Lucida Console"/>
                <a:cs typeface="Lucida Console"/>
              </a:rPr>
              <a:t>href</a:t>
            </a:r>
            <a:r>
              <a:rPr lang="en-US" dirty="0" smtClean="0">
                <a:solidFill>
                  <a:srgbClr val="FFD25D"/>
                </a:solidFill>
                <a:latin typeface="Lucida Console"/>
                <a:cs typeface="Lucida Console"/>
              </a:rPr>
              <a:t>="#</a:t>
            </a:r>
            <a:r>
              <a:rPr lang="en-US" dirty="0" err="1" smtClean="0">
                <a:solidFill>
                  <a:srgbClr val="FFD25D"/>
                </a:solidFill>
                <a:latin typeface="Lucida Console"/>
                <a:cs typeface="Lucida Console"/>
              </a:rPr>
              <a:t>popupBasic</a:t>
            </a:r>
            <a:r>
              <a:rPr lang="en-US" dirty="0" smtClean="0">
                <a:solidFill>
                  <a:srgbClr val="FFD25D"/>
                </a:solidFill>
                <a:latin typeface="Lucida Console"/>
                <a:cs typeface="Lucida Console"/>
              </a:rPr>
              <a:t>" data-</a:t>
            </a:r>
            <a:r>
              <a:rPr lang="en-US" dirty="0" err="1" smtClean="0">
                <a:solidFill>
                  <a:srgbClr val="FFD25D"/>
                </a:solidFill>
                <a:latin typeface="Lucida Console"/>
                <a:cs typeface="Lucida Console"/>
              </a:rPr>
              <a:t>rel</a:t>
            </a:r>
            <a:r>
              <a:rPr lang="en-US" dirty="0" smtClean="0">
                <a:solidFill>
                  <a:srgbClr val="FFD25D"/>
                </a:solidFill>
                <a:latin typeface="Lucida Console"/>
                <a:cs typeface="Lucida Console"/>
              </a:rPr>
              <a:t>="popup"&gt;Open Popup&lt;/a&gt; </a:t>
            </a:r>
          </a:p>
          <a:p>
            <a:endParaRPr lang="en-US" dirty="0" smtClean="0">
              <a:solidFill>
                <a:srgbClr val="FFD25D"/>
              </a:solidFill>
              <a:latin typeface="Lucida Console"/>
              <a:cs typeface="Lucida Console"/>
            </a:endParaRPr>
          </a:p>
          <a:p>
            <a:r>
              <a:rPr lang="en-US" dirty="0" smtClean="0">
                <a:solidFill>
                  <a:srgbClr val="FFD25D"/>
                </a:solidFill>
                <a:latin typeface="Lucida Console"/>
                <a:cs typeface="Lucida Console"/>
              </a:rPr>
              <a:t>&lt;div data-role="popup" id="</a:t>
            </a:r>
            <a:r>
              <a:rPr lang="en-US" dirty="0" err="1" smtClean="0">
                <a:solidFill>
                  <a:srgbClr val="FFD25D"/>
                </a:solidFill>
                <a:latin typeface="Lucida Console"/>
                <a:cs typeface="Lucida Console"/>
              </a:rPr>
              <a:t>popupBasic</a:t>
            </a:r>
            <a:r>
              <a:rPr lang="en-US" dirty="0" smtClean="0">
                <a:solidFill>
                  <a:srgbClr val="FFD25D"/>
                </a:solidFill>
                <a:latin typeface="Lucida Console"/>
                <a:cs typeface="Lucida Console"/>
              </a:rPr>
              <a:t>"&gt; </a:t>
            </a:r>
          </a:p>
          <a:p>
            <a:r>
              <a:rPr lang="en-US" dirty="0" smtClean="0">
                <a:solidFill>
                  <a:srgbClr val="FFD25D"/>
                </a:solidFill>
                <a:latin typeface="Lucida Console"/>
                <a:cs typeface="Lucida Console"/>
              </a:rPr>
              <a:t>	</a:t>
            </a:r>
            <a:r>
              <a:rPr lang="en-US" dirty="0" smtClean="0">
                <a:solidFill>
                  <a:srgbClr val="FFFFFF"/>
                </a:solidFill>
                <a:latin typeface="Lucida Console"/>
                <a:cs typeface="Lucida Console"/>
              </a:rPr>
              <a:t>&lt;</a:t>
            </a:r>
            <a:r>
              <a:rPr lang="en-US" dirty="0" err="1" smtClean="0">
                <a:solidFill>
                  <a:srgbClr val="FFFFFF"/>
                </a:solidFill>
                <a:latin typeface="Lucida Console"/>
                <a:cs typeface="Lucida Console"/>
              </a:rPr>
              <a:t>p</a:t>
            </a:r>
            <a:r>
              <a:rPr lang="en-US" dirty="0" smtClean="0">
                <a:solidFill>
                  <a:srgbClr val="FFFFFF"/>
                </a:solidFill>
                <a:latin typeface="Lucida Console"/>
                <a:cs typeface="Lucida Console"/>
              </a:rPr>
              <a:t>&gt;This is a completely basic popup, no options set.&lt;</a:t>
            </a:r>
            <a:r>
              <a:rPr lang="en-US" dirty="0" err="1" smtClean="0">
                <a:solidFill>
                  <a:srgbClr val="FFFFFF"/>
                </a:solidFill>
                <a:latin typeface="Lucida Console"/>
                <a:cs typeface="Lucida Console"/>
              </a:rPr>
              <a:t>p</a:t>
            </a:r>
            <a:r>
              <a:rPr lang="en-US" dirty="0" smtClean="0">
                <a:solidFill>
                  <a:srgbClr val="FFFFFF"/>
                </a:solidFill>
                <a:latin typeface="Lucida Console"/>
                <a:cs typeface="Lucida Console"/>
              </a:rPr>
              <a:t>&gt;</a:t>
            </a:r>
          </a:p>
          <a:p>
            <a:r>
              <a:rPr lang="en-US" dirty="0" smtClean="0">
                <a:solidFill>
                  <a:srgbClr val="FFD25D"/>
                </a:solidFill>
                <a:latin typeface="Lucida Console"/>
                <a:cs typeface="Lucida Console"/>
              </a:rPr>
              <a:t>&lt;/div&gt;</a:t>
            </a:r>
          </a:p>
          <a:p>
            <a:r>
              <a:rPr lang="en-US" dirty="0" smtClean="0">
                <a:latin typeface="Lucida Console"/>
                <a:cs typeface="Lucida Console"/>
              </a:rPr>
              <a:t>	</a:t>
            </a:r>
            <a:endParaRPr lang="en-US" dirty="0">
              <a:latin typeface="Lucida Console"/>
              <a:cs typeface="Lucida Console"/>
            </a:endParaRPr>
          </a:p>
        </p:txBody>
      </p:sp>
      <p:pic>
        <p:nvPicPr>
          <p:cNvPr id="4" name="Picture 3" descr="popup1.tiff"/>
          <p:cNvPicPr>
            <a:picLocks noChangeAspect="1"/>
          </p:cNvPicPr>
          <p:nvPr/>
        </p:nvPicPr>
        <p:blipFill>
          <a:blip r:embed="rId2"/>
          <a:stretch>
            <a:fillRect/>
          </a:stretch>
        </p:blipFill>
        <p:spPr>
          <a:xfrm>
            <a:off x="2120900" y="4181332"/>
            <a:ext cx="4902200" cy="10541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Popups</a:t>
            </a:r>
            <a:endParaRPr lang="en-US" dirty="0"/>
          </a:p>
        </p:txBody>
      </p:sp>
      <p:sp>
        <p:nvSpPr>
          <p:cNvPr id="5" name="Rectangle 4"/>
          <p:cNvSpPr/>
          <p:nvPr/>
        </p:nvSpPr>
        <p:spPr>
          <a:xfrm>
            <a:off x="457200" y="1794749"/>
            <a:ext cx="8229600" cy="2308324"/>
          </a:xfrm>
          <a:prstGeom prst="rect">
            <a:avLst/>
          </a:prstGeom>
        </p:spPr>
        <p:txBody>
          <a:bodyPr wrap="square">
            <a:spAutoFit/>
          </a:bodyPr>
          <a:lstStyle/>
          <a:p>
            <a:r>
              <a:rPr lang="en-US" dirty="0" smtClean="0">
                <a:solidFill>
                  <a:srgbClr val="FFD25D"/>
                </a:solidFill>
                <a:latin typeface="Lucida Console"/>
                <a:cs typeface="Lucida Console"/>
              </a:rPr>
              <a:t>&lt;a </a:t>
            </a:r>
            <a:r>
              <a:rPr lang="en-US" dirty="0" err="1" smtClean="0">
                <a:solidFill>
                  <a:srgbClr val="FFD25D"/>
                </a:solidFill>
                <a:latin typeface="Lucida Console"/>
                <a:cs typeface="Lucida Console"/>
              </a:rPr>
              <a:t>href</a:t>
            </a:r>
            <a:r>
              <a:rPr lang="en-US" dirty="0" smtClean="0">
                <a:solidFill>
                  <a:srgbClr val="FFD25D"/>
                </a:solidFill>
                <a:latin typeface="Lucida Console"/>
                <a:cs typeface="Lucida Console"/>
              </a:rPr>
              <a:t>="#</a:t>
            </a:r>
            <a:r>
              <a:rPr lang="en-US" dirty="0" err="1" smtClean="0">
                <a:solidFill>
                  <a:srgbClr val="FFD25D"/>
                </a:solidFill>
                <a:latin typeface="Lucida Console"/>
                <a:cs typeface="Lucida Console"/>
              </a:rPr>
              <a:t>positionWindow</a:t>
            </a:r>
            <a:r>
              <a:rPr lang="en-US" dirty="0" smtClean="0">
                <a:solidFill>
                  <a:srgbClr val="FFD25D"/>
                </a:solidFill>
                <a:latin typeface="Lucida Console"/>
                <a:cs typeface="Lucida Console"/>
              </a:rPr>
              <a:t>" data-</a:t>
            </a:r>
            <a:r>
              <a:rPr lang="en-US" dirty="0" err="1" smtClean="0">
                <a:solidFill>
                  <a:srgbClr val="FFD25D"/>
                </a:solidFill>
                <a:latin typeface="Lucida Console"/>
                <a:cs typeface="Lucida Console"/>
              </a:rPr>
              <a:t>rel</a:t>
            </a:r>
            <a:r>
              <a:rPr lang="en-US" dirty="0" smtClean="0">
                <a:solidFill>
                  <a:srgbClr val="FFD25D"/>
                </a:solidFill>
                <a:latin typeface="Lucida Console"/>
                <a:cs typeface="Lucida Console"/>
              </a:rPr>
              <a:t>="popup" data-position-to="window"&gt; </a:t>
            </a:r>
          </a:p>
          <a:p>
            <a:endParaRPr lang="en-US" dirty="0" smtClean="0">
              <a:solidFill>
                <a:srgbClr val="FFD25D"/>
              </a:solidFill>
              <a:latin typeface="Lucida Console"/>
              <a:cs typeface="Lucida Console"/>
            </a:endParaRPr>
          </a:p>
          <a:p>
            <a:r>
              <a:rPr lang="en-US" dirty="0" smtClean="0">
                <a:solidFill>
                  <a:srgbClr val="FFD25D"/>
                </a:solidFill>
                <a:latin typeface="Lucida Console"/>
                <a:cs typeface="Lucida Console"/>
              </a:rPr>
              <a:t>&lt;div data-role="popup" id="</a:t>
            </a:r>
            <a:r>
              <a:rPr lang="en-US" dirty="0" err="1" smtClean="0">
                <a:solidFill>
                  <a:srgbClr val="FFD25D"/>
                </a:solidFill>
                <a:latin typeface="Lucida Console"/>
                <a:cs typeface="Lucida Console"/>
              </a:rPr>
              <a:t>positionWindow</a:t>
            </a:r>
            <a:r>
              <a:rPr lang="en-US" dirty="0" smtClean="0">
                <a:solidFill>
                  <a:srgbClr val="FFD25D"/>
                </a:solidFill>
                <a:latin typeface="Lucida Console"/>
                <a:cs typeface="Lucida Console"/>
              </a:rPr>
              <a:t>"&gt; </a:t>
            </a:r>
          </a:p>
          <a:p>
            <a:r>
              <a:rPr lang="en-US" dirty="0" smtClean="0">
                <a:solidFill>
                  <a:srgbClr val="FFD25D"/>
                </a:solidFill>
                <a:latin typeface="Lucida Console"/>
                <a:cs typeface="Lucida Console"/>
              </a:rPr>
              <a:t>	</a:t>
            </a:r>
            <a:r>
              <a:rPr lang="en-US" dirty="0" smtClean="0">
                <a:latin typeface="Lucida Console"/>
                <a:cs typeface="Lucida Console"/>
              </a:rPr>
              <a:t>&lt;</a:t>
            </a:r>
            <a:r>
              <a:rPr lang="en-US" dirty="0" err="1" smtClean="0">
                <a:latin typeface="Lucida Console"/>
                <a:cs typeface="Lucida Console"/>
              </a:rPr>
              <a:t>p</a:t>
            </a:r>
            <a:r>
              <a:rPr lang="en-US" dirty="0" smtClean="0">
                <a:latin typeface="Lucida Console"/>
                <a:cs typeface="Lucida Console"/>
              </a:rPr>
              <a:t>&gt;I am positioned to the window.&lt;/</a:t>
            </a:r>
            <a:r>
              <a:rPr lang="en-US" dirty="0" err="1" smtClean="0">
                <a:latin typeface="Lucida Console"/>
                <a:cs typeface="Lucida Console"/>
              </a:rPr>
              <a:t>p</a:t>
            </a:r>
            <a:r>
              <a:rPr lang="en-US" dirty="0" smtClean="0">
                <a:latin typeface="Lucida Console"/>
                <a:cs typeface="Lucida Console"/>
              </a:rPr>
              <a:t>&gt;</a:t>
            </a:r>
            <a:r>
              <a:rPr lang="en-US" dirty="0" smtClean="0">
                <a:solidFill>
                  <a:srgbClr val="FFD25D"/>
                </a:solidFill>
                <a:latin typeface="Lucida Console"/>
                <a:cs typeface="Lucida Console"/>
              </a:rPr>
              <a:t> </a:t>
            </a:r>
          </a:p>
          <a:p>
            <a:r>
              <a:rPr lang="en-US" dirty="0" smtClean="0">
                <a:solidFill>
                  <a:srgbClr val="FFD25D"/>
                </a:solidFill>
                <a:latin typeface="Lucida Console"/>
                <a:cs typeface="Lucida Console"/>
              </a:rPr>
              <a:t>&lt;/div&gt;</a:t>
            </a:r>
          </a:p>
          <a:p>
            <a:endParaRPr lang="en-US" dirty="0" smtClean="0">
              <a:solidFill>
                <a:srgbClr val="FFD25D"/>
              </a:solidFill>
              <a:latin typeface="Lucida Console"/>
              <a:cs typeface="Lucida Console"/>
            </a:endParaRPr>
          </a:p>
          <a:p>
            <a:r>
              <a:rPr lang="en-US" dirty="0" smtClean="0">
                <a:latin typeface="Lucida Console"/>
                <a:cs typeface="Lucida Console"/>
              </a:rPr>
              <a:t>	</a:t>
            </a:r>
            <a:endParaRPr lang="en-US" dirty="0">
              <a:latin typeface="Lucida Console"/>
              <a:cs typeface="Lucida Console"/>
            </a:endParaRPr>
          </a:p>
        </p:txBody>
      </p:sp>
      <p:sp>
        <p:nvSpPr>
          <p:cNvPr id="4" name="TextBox 3"/>
          <p:cNvSpPr txBox="1"/>
          <p:nvPr/>
        </p:nvSpPr>
        <p:spPr>
          <a:xfrm>
            <a:off x="2978744" y="4454359"/>
            <a:ext cx="2973791" cy="523220"/>
          </a:xfrm>
          <a:prstGeom prst="rect">
            <a:avLst/>
          </a:prstGeom>
          <a:noFill/>
        </p:spPr>
        <p:txBody>
          <a:bodyPr wrap="none" rtlCol="0">
            <a:spAutoFit/>
          </a:bodyPr>
          <a:lstStyle/>
          <a:p>
            <a:r>
              <a:rPr lang="en-US" sz="2800" dirty="0" smtClean="0"/>
              <a:t>Show popup demo</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Panels</a:t>
            </a:r>
            <a:endParaRPr lang="en-US" dirty="0"/>
          </a:p>
        </p:txBody>
      </p:sp>
      <p:sp>
        <p:nvSpPr>
          <p:cNvPr id="3" name="Content Placeholder 2"/>
          <p:cNvSpPr>
            <a:spLocks noGrp="1"/>
          </p:cNvSpPr>
          <p:nvPr>
            <p:ph idx="1"/>
          </p:nvPr>
        </p:nvSpPr>
        <p:spPr/>
        <p:txBody>
          <a:bodyPr>
            <a:normAutofit fontScale="55000" lnSpcReduction="20000"/>
          </a:bodyPr>
          <a:lstStyle/>
          <a:p>
            <a:r>
              <a:rPr lang="en-US" dirty="0"/>
              <a:t>A panel must be a sibling to the header, content and footer elements inside a jQuery Mobile page. You can add the panel markup either </a:t>
            </a:r>
            <a:r>
              <a:rPr lang="en-US" i="1" dirty="0"/>
              <a:t>before</a:t>
            </a:r>
            <a:r>
              <a:rPr lang="en-US" dirty="0"/>
              <a:t> or </a:t>
            </a:r>
            <a:r>
              <a:rPr lang="en-US" i="1" dirty="0"/>
              <a:t>after</a:t>
            </a:r>
            <a:r>
              <a:rPr lang="en-US" dirty="0"/>
              <a:t> these elements, but not in between</a:t>
            </a:r>
            <a:r>
              <a:rPr lang="en-US" dirty="0" smtClean="0"/>
              <a:t>.</a:t>
            </a:r>
          </a:p>
          <a:p>
            <a:endParaRPr lang="en-US" dirty="0" smtClean="0"/>
          </a:p>
          <a:p>
            <a:pPr>
              <a:buNone/>
            </a:pPr>
            <a:r>
              <a:rPr lang="en-US" b="1" dirty="0">
                <a:solidFill>
                  <a:srgbClr val="FFFFFF"/>
                </a:solidFill>
                <a:latin typeface="Lucida Console"/>
                <a:cs typeface="Lucida Console"/>
              </a:rPr>
              <a:t>	&lt;div data-role="page"&gt;</a:t>
            </a:r>
          </a:p>
          <a:p>
            <a:pPr>
              <a:buNone/>
            </a:pPr>
            <a:endParaRPr lang="en-US" b="1" dirty="0">
              <a:solidFill>
                <a:srgbClr val="FFCD66"/>
              </a:solidFill>
              <a:latin typeface="Lucida Console"/>
              <a:cs typeface="Lucida Console"/>
            </a:endParaRPr>
          </a:p>
          <a:p>
            <a:pPr>
              <a:buNone/>
            </a:pPr>
            <a:r>
              <a:rPr lang="en-US" b="1" dirty="0">
                <a:solidFill>
                  <a:srgbClr val="FFCD66"/>
                </a:solidFill>
                <a:latin typeface="Lucida Console"/>
                <a:cs typeface="Lucida Console"/>
              </a:rPr>
              <a:t>		</a:t>
            </a:r>
            <a:r>
              <a:rPr lang="en-US" b="1" dirty="0">
                <a:solidFill>
                  <a:srgbClr val="FFD25D"/>
                </a:solidFill>
                <a:latin typeface="Lucida Console"/>
                <a:cs typeface="Lucida Console"/>
              </a:rPr>
              <a:t>&lt;div data-role</a:t>
            </a:r>
            <a:r>
              <a:rPr lang="en-US" b="1" dirty="0" smtClean="0">
                <a:solidFill>
                  <a:srgbClr val="FFD25D"/>
                </a:solidFill>
                <a:latin typeface="Lucida Console"/>
                <a:cs typeface="Lucida Console"/>
              </a:rPr>
              <a:t>=</a:t>
            </a:r>
            <a:r>
              <a:rPr lang="en-US" b="1" dirty="0">
                <a:solidFill>
                  <a:srgbClr val="FFD25D"/>
                </a:solidFill>
                <a:latin typeface="Lucida Console"/>
                <a:cs typeface="Lucida Console"/>
              </a:rPr>
              <a:t>"</a:t>
            </a:r>
            <a:r>
              <a:rPr lang="en-US" b="1" dirty="0" smtClean="0">
                <a:solidFill>
                  <a:srgbClr val="FFD25D"/>
                </a:solidFill>
                <a:latin typeface="Lucida Console"/>
                <a:cs typeface="Lucida Console"/>
              </a:rPr>
              <a:t>panel</a:t>
            </a:r>
            <a:r>
              <a:rPr lang="en-US" b="1" dirty="0">
                <a:solidFill>
                  <a:srgbClr val="FFD25D"/>
                </a:solidFill>
                <a:latin typeface="Lucida Console"/>
                <a:cs typeface="Lucida Console"/>
              </a:rPr>
              <a:t>"</a:t>
            </a:r>
            <a:r>
              <a:rPr lang="en-US" b="1" dirty="0" smtClean="0">
                <a:solidFill>
                  <a:srgbClr val="FFD25D"/>
                </a:solidFill>
                <a:latin typeface="Lucida Console"/>
                <a:cs typeface="Lucida Console"/>
              </a:rPr>
              <a:t> id=</a:t>
            </a:r>
            <a:r>
              <a:rPr lang="en-US" b="1" dirty="0">
                <a:solidFill>
                  <a:srgbClr val="FFD25D"/>
                </a:solidFill>
                <a:latin typeface="Lucida Console"/>
                <a:cs typeface="Lucida Console"/>
              </a:rPr>
              <a:t>"</a:t>
            </a:r>
            <a:r>
              <a:rPr lang="en-US" b="1" dirty="0" err="1" smtClean="0">
                <a:solidFill>
                  <a:srgbClr val="FFD25D"/>
                </a:solidFill>
                <a:latin typeface="Lucida Console"/>
                <a:cs typeface="Lucida Console"/>
              </a:rPr>
              <a:t>mypanel</a:t>
            </a:r>
            <a:r>
              <a:rPr lang="en-US" b="1" dirty="0">
                <a:solidFill>
                  <a:srgbClr val="FFD25D"/>
                </a:solidFill>
                <a:latin typeface="Lucida Console"/>
                <a:cs typeface="Lucida Console"/>
              </a:rPr>
              <a:t>"</a:t>
            </a:r>
            <a:r>
              <a:rPr lang="en-US" b="1" dirty="0" smtClean="0">
                <a:solidFill>
                  <a:srgbClr val="FFD25D"/>
                </a:solidFill>
                <a:latin typeface="Lucida Console"/>
                <a:cs typeface="Lucida Console"/>
              </a:rPr>
              <a:t>&gt;</a:t>
            </a:r>
          </a:p>
          <a:p>
            <a:pPr>
              <a:buNone/>
            </a:pPr>
            <a:r>
              <a:rPr lang="en-US" b="1" dirty="0">
                <a:solidFill>
                  <a:srgbClr val="FFD25D"/>
                </a:solidFill>
                <a:latin typeface="Lucida Console"/>
                <a:cs typeface="Lucida Console"/>
              </a:rPr>
              <a:t>	</a:t>
            </a:r>
            <a:r>
              <a:rPr lang="en-US" b="1" dirty="0" smtClean="0">
                <a:solidFill>
                  <a:srgbClr val="FFD25D"/>
                </a:solidFill>
                <a:latin typeface="Lucida Console"/>
                <a:cs typeface="Lucida Console"/>
              </a:rPr>
              <a:t>		&lt;!-- panel content goes here </a:t>
            </a:r>
            <a:r>
              <a:rPr lang="en-US" b="1" dirty="0" smtClean="0">
                <a:solidFill>
                  <a:srgbClr val="FFD25D"/>
                </a:solidFill>
                <a:latin typeface="Lucida Console"/>
                <a:cs typeface="Lucida Console"/>
                <a:sym typeface="Wingdings"/>
              </a:rPr>
              <a:t>--&gt;</a:t>
            </a:r>
            <a:endParaRPr lang="en-US" b="1" dirty="0">
              <a:solidFill>
                <a:srgbClr val="FFD25D"/>
              </a:solidFill>
              <a:latin typeface="Lucida Console"/>
              <a:cs typeface="Lucida Console"/>
            </a:endParaRPr>
          </a:p>
          <a:p>
            <a:pPr>
              <a:buNone/>
            </a:pPr>
            <a:r>
              <a:rPr lang="en-US" b="1" dirty="0">
                <a:solidFill>
                  <a:srgbClr val="FFD25D"/>
                </a:solidFill>
                <a:latin typeface="Lucida Console"/>
                <a:cs typeface="Lucida Console"/>
              </a:rPr>
              <a:t>		&lt;/div</a:t>
            </a:r>
            <a:r>
              <a:rPr lang="en-US" b="1" dirty="0" smtClean="0">
                <a:solidFill>
                  <a:srgbClr val="FFD25D"/>
                </a:solidFill>
                <a:latin typeface="Lucida Console"/>
                <a:cs typeface="Lucida Console"/>
              </a:rPr>
              <a:t>&gt;</a:t>
            </a:r>
          </a:p>
          <a:p>
            <a:pPr>
              <a:buNone/>
            </a:pPr>
            <a:endParaRPr lang="en-US" b="1" dirty="0">
              <a:solidFill>
                <a:srgbClr val="FFD25D"/>
              </a:solidFill>
              <a:latin typeface="Lucida Console"/>
              <a:cs typeface="Lucida Console"/>
            </a:endParaRPr>
          </a:p>
          <a:p>
            <a:pPr>
              <a:buNone/>
            </a:pPr>
            <a:r>
              <a:rPr lang="en-US" b="1" dirty="0" smtClean="0">
                <a:solidFill>
                  <a:srgbClr val="FFD25D"/>
                </a:solidFill>
                <a:latin typeface="Lucida Console"/>
                <a:cs typeface="Lucida Console"/>
              </a:rPr>
              <a:t>		</a:t>
            </a:r>
            <a:r>
              <a:rPr lang="en-US" b="1" dirty="0" smtClean="0">
                <a:latin typeface="Lucida Console"/>
                <a:cs typeface="Lucida Console"/>
              </a:rPr>
              <a:t>&lt;div data-role=</a:t>
            </a:r>
            <a:r>
              <a:rPr lang="en-US" b="1" dirty="0">
                <a:latin typeface="Lucida Console"/>
                <a:cs typeface="Lucida Console"/>
              </a:rPr>
              <a:t>"</a:t>
            </a:r>
            <a:r>
              <a:rPr lang="en-US" b="1" dirty="0" smtClean="0">
                <a:latin typeface="Lucida Console"/>
                <a:cs typeface="Lucida Console"/>
              </a:rPr>
              <a:t>header</a:t>
            </a:r>
            <a:r>
              <a:rPr lang="en-US" b="1" dirty="0">
                <a:latin typeface="Lucida Console"/>
                <a:cs typeface="Lucida Console"/>
              </a:rPr>
              <a:t>"</a:t>
            </a:r>
            <a:r>
              <a:rPr lang="en-US" b="1" dirty="0" smtClean="0">
                <a:latin typeface="Lucida Console"/>
                <a:cs typeface="Lucida Console"/>
              </a:rPr>
              <a:t>&gt;</a:t>
            </a:r>
          </a:p>
          <a:p>
            <a:pPr>
              <a:buNone/>
            </a:pPr>
            <a:r>
              <a:rPr lang="en-US" b="1" dirty="0" smtClean="0">
                <a:latin typeface="Lucida Console"/>
                <a:cs typeface="Lucida Console"/>
              </a:rPr>
              <a:t>		&lt;/div&gt; </a:t>
            </a:r>
            <a:endParaRPr lang="en-US" b="1" dirty="0">
              <a:latin typeface="Lucida Console"/>
              <a:cs typeface="Lucida Console"/>
            </a:endParaRPr>
          </a:p>
          <a:p>
            <a:pPr>
              <a:buNone/>
            </a:pPr>
            <a:r>
              <a:rPr lang="en-US" b="1" dirty="0">
                <a:latin typeface="Lucida Console"/>
                <a:cs typeface="Lucida Console"/>
              </a:rPr>
              <a:t>		</a:t>
            </a:r>
            <a:endParaRPr lang="en-US" b="1" dirty="0" smtClean="0">
              <a:latin typeface="Lucida Console"/>
              <a:cs typeface="Lucida Console"/>
            </a:endParaRPr>
          </a:p>
          <a:p>
            <a:pPr>
              <a:buNone/>
            </a:pPr>
            <a:r>
              <a:rPr lang="en-US" b="1" dirty="0">
                <a:latin typeface="Lucida Console"/>
                <a:cs typeface="Lucida Console"/>
              </a:rPr>
              <a:t>	</a:t>
            </a:r>
            <a:r>
              <a:rPr lang="en-US" b="1" dirty="0" smtClean="0">
                <a:latin typeface="Lucida Console"/>
                <a:cs typeface="Lucida Console"/>
              </a:rPr>
              <a:t>	&lt;</a:t>
            </a:r>
            <a:r>
              <a:rPr lang="en-US" b="1" dirty="0">
                <a:latin typeface="Lucida Console"/>
                <a:cs typeface="Lucida Console"/>
              </a:rPr>
              <a:t>div role="main" class="</a:t>
            </a:r>
            <a:r>
              <a:rPr lang="en-US" b="1" dirty="0" err="1">
                <a:latin typeface="Lucida Console"/>
                <a:cs typeface="Lucida Console"/>
              </a:rPr>
              <a:t>ui</a:t>
            </a:r>
            <a:r>
              <a:rPr lang="en-US" b="1" dirty="0">
                <a:latin typeface="Lucida Console"/>
                <a:cs typeface="Lucida Console"/>
              </a:rPr>
              <a:t>-content"</a:t>
            </a:r>
            <a:r>
              <a:rPr lang="en-US" b="1" dirty="0" smtClean="0">
                <a:latin typeface="Lucida Console"/>
                <a:cs typeface="Lucida Console"/>
              </a:rPr>
              <a:t>&gt;</a:t>
            </a:r>
            <a:endParaRPr lang="en-US" b="1" dirty="0">
              <a:latin typeface="Lucida Console"/>
              <a:cs typeface="Lucida Console"/>
            </a:endParaRPr>
          </a:p>
          <a:p>
            <a:pPr>
              <a:buNone/>
            </a:pPr>
            <a:r>
              <a:rPr lang="en-US" b="1" dirty="0">
                <a:latin typeface="Lucida Console"/>
                <a:cs typeface="Lucida Console"/>
              </a:rPr>
              <a:t>		&lt;/div&gt;</a:t>
            </a:r>
          </a:p>
          <a:p>
            <a:pPr>
              <a:buNone/>
            </a:pPr>
            <a:endParaRPr lang="en-US" b="1" dirty="0">
              <a:latin typeface="Lucida Console"/>
              <a:cs typeface="Lucida Console"/>
            </a:endParaRPr>
          </a:p>
          <a:p>
            <a:pPr>
              <a:buNone/>
            </a:pPr>
            <a:r>
              <a:rPr lang="en-US" b="1" dirty="0">
                <a:latin typeface="Lucida Console"/>
                <a:cs typeface="Lucida Console"/>
              </a:rPr>
              <a:t>		&lt;div data-role="footer"&gt;</a:t>
            </a:r>
          </a:p>
          <a:p>
            <a:pPr>
              <a:buNone/>
            </a:pPr>
            <a:r>
              <a:rPr lang="en-US" b="1" dirty="0">
                <a:latin typeface="Lucida Console"/>
                <a:cs typeface="Lucida Console"/>
              </a:rPr>
              <a:t>		&lt;/div&gt;</a:t>
            </a:r>
          </a:p>
          <a:p>
            <a:pPr>
              <a:buNone/>
            </a:pPr>
            <a:endParaRPr lang="en-US" b="1" dirty="0">
              <a:solidFill>
                <a:srgbClr val="FFCD66"/>
              </a:solidFill>
              <a:latin typeface="Lucida Console"/>
              <a:cs typeface="Lucida Console"/>
            </a:endParaRPr>
          </a:p>
          <a:p>
            <a:pPr>
              <a:buNone/>
            </a:pPr>
            <a:r>
              <a:rPr lang="en-US" b="1" dirty="0">
                <a:solidFill>
                  <a:srgbClr val="FFFFFF"/>
                </a:solidFill>
                <a:latin typeface="Lucida Console"/>
                <a:cs typeface="Lucida Console"/>
              </a:rPr>
              <a:t>	&lt;/div&gt;</a:t>
            </a:r>
            <a:r>
              <a:rPr lang="en-US" b="1" dirty="0">
                <a:solidFill>
                  <a:srgbClr val="666666"/>
                </a:solidFill>
                <a:latin typeface="Lucida Console"/>
                <a:cs typeface="Lucida Console"/>
              </a:rPr>
              <a:t>&lt;!-- /page --&gt;</a:t>
            </a:r>
          </a:p>
          <a:p>
            <a:pPr>
              <a:buNone/>
            </a:pPr>
            <a:endParaRPr lang="en-US" dirty="0">
              <a:latin typeface="Lucida Console"/>
              <a:cs typeface="Lucida Console"/>
            </a:endParaRPr>
          </a:p>
        </p:txBody>
      </p:sp>
    </p:spTree>
    <p:extLst>
      <p:ext uri="{BB962C8B-B14F-4D97-AF65-F5344CB8AC3E}">
        <p14:creationId xmlns:p14="http://schemas.microsoft.com/office/powerpoint/2010/main" val="2407924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Supported platforms</a:t>
            </a:r>
            <a:endParaRPr lang="en-US" dirty="0"/>
          </a:p>
        </p:txBody>
      </p:sp>
      <p:pic>
        <p:nvPicPr>
          <p:cNvPr id="6" name="Content Placeholder 5" descr="supported3.tiff"/>
          <p:cNvPicPr>
            <a:picLocks noGrp="1" noChangeAspect="1"/>
          </p:cNvPicPr>
          <p:nvPr>
            <p:ph idx="1"/>
          </p:nvPr>
        </p:nvPicPr>
        <p:blipFill>
          <a:blip r:embed="rId2"/>
          <a:srcRect l="-14040" r="-14040"/>
          <a:stretch>
            <a:fillRect/>
          </a:stretch>
        </p:blipFill>
        <p:spPr>
          <a:xfrm>
            <a:off x="-35691" y="1577648"/>
            <a:ext cx="9179691" cy="5160035"/>
          </a:xfrm>
        </p:spPr>
      </p:pic>
    </p:spTree>
    <p:extLst>
      <p:ext uri="{BB962C8B-B14F-4D97-AF65-F5344CB8AC3E}">
        <p14:creationId xmlns:p14="http://schemas.microsoft.com/office/powerpoint/2010/main" val="1719264284"/>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Panels</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a:t>
            </a:r>
            <a:r>
              <a:rPr lang="en-US" b="1" dirty="0"/>
              <a:t>position</a:t>
            </a:r>
            <a:r>
              <a:rPr lang="en-US" dirty="0"/>
              <a:t> of the panel on the screen is set by the data-position attribute. The defaults to left, meaning it will appear from the left edge of the screen. Specify data-position="right" for it to appear from the right edge instead</a:t>
            </a:r>
            <a:r>
              <a:rPr lang="en-US" dirty="0" smtClean="0"/>
              <a:t>.</a:t>
            </a:r>
          </a:p>
          <a:p>
            <a:endParaRPr lang="en-US" dirty="0"/>
          </a:p>
          <a:p>
            <a:r>
              <a:rPr lang="en-US" dirty="0"/>
              <a:t>The </a:t>
            </a:r>
            <a:r>
              <a:rPr lang="en-US" b="1" dirty="0"/>
              <a:t>display mode</a:t>
            </a:r>
            <a:r>
              <a:rPr lang="en-US" dirty="0"/>
              <a:t> of the panel is set by the data-display attribute. The defaults to reveal, meaning the panel will sit under the page and reveal as the page slides away. Specify data-display="overlay" for the panel to appear on top of the page contents. A third mode, data-display="push" animates both the panel and page at the same time</a:t>
            </a:r>
            <a:r>
              <a:rPr lang="en-US" dirty="0" smtClean="0"/>
              <a:t>.</a:t>
            </a:r>
            <a:endParaRPr lang="en-US" dirty="0">
              <a:latin typeface="Lucida Console"/>
              <a:cs typeface="Lucida Console"/>
            </a:endParaRPr>
          </a:p>
          <a:p>
            <a:endParaRPr lang="en-US" dirty="0" smtClean="0">
              <a:latin typeface="Lucida Console"/>
              <a:cs typeface="Lucida Console"/>
            </a:endParaRPr>
          </a:p>
          <a:p>
            <a:r>
              <a:rPr lang="en-US" dirty="0" smtClean="0">
                <a:latin typeface="Lucida Console"/>
                <a:cs typeface="Lucida Console"/>
              </a:rPr>
              <a:t>The </a:t>
            </a:r>
            <a:r>
              <a:rPr lang="en-US" dirty="0" err="1" smtClean="0">
                <a:latin typeface="Lucida Console"/>
                <a:cs typeface="Lucida Console"/>
              </a:rPr>
              <a:t>api</a:t>
            </a:r>
            <a:r>
              <a:rPr lang="en-US" dirty="0" smtClean="0">
                <a:latin typeface="Lucida Console"/>
                <a:cs typeface="Lucida Console"/>
              </a:rPr>
              <a:t> docs</a:t>
            </a:r>
            <a:r>
              <a:rPr lang="en-US" dirty="0">
                <a:latin typeface="Lucida Console"/>
                <a:cs typeface="Lucida Console"/>
              </a:rPr>
              <a:t>: </a:t>
            </a:r>
            <a:endParaRPr lang="en-US" dirty="0" smtClean="0">
              <a:latin typeface="Lucida Console"/>
              <a:cs typeface="Lucida Console"/>
            </a:endParaRPr>
          </a:p>
          <a:p>
            <a:pPr marL="118872" indent="0">
              <a:buNone/>
            </a:pPr>
            <a:r>
              <a:rPr lang="en-US" dirty="0" smtClean="0">
                <a:latin typeface="Lucida Console"/>
                <a:cs typeface="Lucida Console"/>
              </a:rPr>
              <a:t>http</a:t>
            </a:r>
            <a:r>
              <a:rPr lang="en-US" dirty="0">
                <a:latin typeface="Lucida Console"/>
                <a:cs typeface="Lucida Console"/>
              </a:rPr>
              <a:t>://</a:t>
            </a:r>
            <a:r>
              <a:rPr lang="en-US" dirty="0" err="1">
                <a:latin typeface="Lucida Console"/>
                <a:cs typeface="Lucida Console"/>
              </a:rPr>
              <a:t>api.jquerymobile.com</a:t>
            </a:r>
            <a:r>
              <a:rPr lang="en-US" dirty="0">
                <a:latin typeface="Lucida Console"/>
                <a:cs typeface="Lucida Console"/>
              </a:rPr>
              <a:t>/panel/</a:t>
            </a:r>
            <a:endParaRPr lang="en-US" dirty="0"/>
          </a:p>
        </p:txBody>
      </p:sp>
    </p:spTree>
    <p:extLst>
      <p:ext uri="{BB962C8B-B14F-4D97-AF65-F5344CB8AC3E}">
        <p14:creationId xmlns:p14="http://schemas.microsoft.com/office/powerpoint/2010/main" val="27277392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US" dirty="0"/>
          </a:p>
        </p:txBody>
      </p:sp>
      <p:sp>
        <p:nvSpPr>
          <p:cNvPr id="3" name="Content Placeholder 2"/>
          <p:cNvSpPr>
            <a:spLocks noGrp="1"/>
          </p:cNvSpPr>
          <p:nvPr>
            <p:ph idx="1"/>
          </p:nvPr>
        </p:nvSpPr>
        <p:spPr/>
        <p:txBody>
          <a:bodyPr/>
          <a:lstStyle/>
          <a:p>
            <a:r>
              <a:rPr lang="en-US" dirty="0" err="1" smtClean="0"/>
              <a:t>Api</a:t>
            </a:r>
            <a:r>
              <a:rPr lang="en-US" dirty="0" smtClean="0"/>
              <a:t> Documentation:	 </a:t>
            </a:r>
          </a:p>
          <a:p>
            <a:pPr lvl="1"/>
            <a:r>
              <a:rPr lang="en-US" dirty="0" smtClean="0">
                <a:hlinkClick r:id="rId2"/>
              </a:rPr>
              <a:t>http://api.jquerymobile.com</a:t>
            </a:r>
            <a:endParaRPr lang="en-US" dirty="0" smtClean="0"/>
          </a:p>
          <a:p>
            <a:pPr lvl="1"/>
            <a:endParaRPr lang="en-US" dirty="0"/>
          </a:p>
          <a:p>
            <a:r>
              <a:rPr lang="en-US" dirty="0" smtClean="0"/>
              <a:t>Demo Centre:</a:t>
            </a:r>
          </a:p>
          <a:p>
            <a:pPr lvl="1"/>
            <a:r>
              <a:rPr lang="en-US" dirty="0">
                <a:hlinkClick r:id="rId3"/>
              </a:rPr>
              <a:t>http://demos.jquerymobile.com/</a:t>
            </a:r>
            <a:r>
              <a:rPr lang="en-US" dirty="0" smtClean="0">
                <a:hlinkClick r:id="rId3"/>
              </a:rPr>
              <a:t>1.4.5/</a:t>
            </a:r>
            <a:r>
              <a:rPr lang="en-US" dirty="0" smtClean="0"/>
              <a:t> </a:t>
            </a:r>
            <a:endParaRPr lang="en-US" dirty="0"/>
          </a:p>
        </p:txBody>
      </p:sp>
    </p:spTree>
    <p:extLst>
      <p:ext uri="{BB962C8B-B14F-4D97-AF65-F5344CB8AC3E}">
        <p14:creationId xmlns:p14="http://schemas.microsoft.com/office/powerpoint/2010/main" val="4485334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01145" y="2372855"/>
            <a:ext cx="8536800" cy="1015663"/>
          </a:xfrm>
          <a:prstGeom prst="rect">
            <a:avLst/>
          </a:prstGeom>
          <a:noFill/>
        </p:spPr>
        <p:txBody>
          <a:bodyPr wrap="square" rtlCol="0">
            <a:spAutoFit/>
          </a:bodyPr>
          <a:lstStyle/>
          <a:p>
            <a:pPr algn="ctr"/>
            <a:r>
              <a:rPr lang="en-US" sz="6000" dirty="0" err="1" smtClean="0"/>
              <a:t>ThemeRoller</a:t>
            </a:r>
            <a:r>
              <a:rPr lang="en-US" sz="6000" dirty="0" smtClean="0"/>
              <a:t> demo</a:t>
            </a:r>
            <a:endParaRPr lang="en-US" sz="6000"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 also on desktop browsers</a:t>
            </a:r>
            <a:endParaRPr lang="en-US" dirty="0"/>
          </a:p>
        </p:txBody>
      </p:sp>
      <p:pic>
        <p:nvPicPr>
          <p:cNvPr id="4" name="Picture 3"/>
          <p:cNvPicPr>
            <a:picLocks noChangeAspect="1"/>
          </p:cNvPicPr>
          <p:nvPr/>
        </p:nvPicPr>
        <p:blipFill>
          <a:blip r:embed="rId2"/>
          <a:stretch>
            <a:fillRect/>
          </a:stretch>
        </p:blipFill>
        <p:spPr>
          <a:xfrm>
            <a:off x="95250" y="2875548"/>
            <a:ext cx="8953500" cy="1676400"/>
          </a:xfrm>
          <a:prstGeom prst="rect">
            <a:avLst/>
          </a:prstGeom>
          <a:effectLst>
            <a:reflection stA="50000" endPos="75000" dist="12700" dir="5400000" sy="-100000" algn="bl" rotWithShape="0"/>
          </a:effectLst>
        </p:spPr>
      </p:pic>
    </p:spTree>
    <p:extLst>
      <p:ext uri="{BB962C8B-B14F-4D97-AF65-F5344CB8AC3E}">
        <p14:creationId xmlns:p14="http://schemas.microsoft.com/office/powerpoint/2010/main" val="14591916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Project Team in 2012</a:t>
            </a:r>
            <a:endParaRPr lang="en-US" dirty="0"/>
          </a:p>
        </p:txBody>
      </p:sp>
      <p:pic>
        <p:nvPicPr>
          <p:cNvPr id="4" name="Picture 3" descr="Scott.png"/>
          <p:cNvPicPr>
            <a:picLocks noChangeAspect="1"/>
          </p:cNvPicPr>
          <p:nvPr/>
        </p:nvPicPr>
        <p:blipFill>
          <a:blip r:embed="rId2"/>
          <a:stretch>
            <a:fillRect/>
          </a:stretch>
        </p:blipFill>
        <p:spPr>
          <a:xfrm>
            <a:off x="6173737" y="1902753"/>
            <a:ext cx="948502" cy="1007783"/>
          </a:xfrm>
          <a:prstGeom prst="rect">
            <a:avLst/>
          </a:prstGeom>
        </p:spPr>
      </p:pic>
      <p:pic>
        <p:nvPicPr>
          <p:cNvPr id="5" name="Picture 4" descr="Mat.png"/>
          <p:cNvPicPr>
            <a:picLocks noChangeAspect="1"/>
          </p:cNvPicPr>
          <p:nvPr/>
        </p:nvPicPr>
        <p:blipFill>
          <a:blip r:embed="rId3"/>
          <a:stretch>
            <a:fillRect/>
          </a:stretch>
        </p:blipFill>
        <p:spPr>
          <a:xfrm>
            <a:off x="1558067" y="4213738"/>
            <a:ext cx="948502" cy="948502"/>
          </a:xfrm>
          <a:prstGeom prst="rect">
            <a:avLst/>
          </a:prstGeom>
        </p:spPr>
      </p:pic>
      <p:pic>
        <p:nvPicPr>
          <p:cNvPr id="6" name="Picture 5" descr="Jason.png"/>
          <p:cNvPicPr>
            <a:picLocks noChangeAspect="1"/>
          </p:cNvPicPr>
          <p:nvPr/>
        </p:nvPicPr>
        <p:blipFill>
          <a:blip r:embed="rId4"/>
          <a:stretch>
            <a:fillRect/>
          </a:stretch>
        </p:blipFill>
        <p:spPr>
          <a:xfrm>
            <a:off x="6173737" y="4213738"/>
            <a:ext cx="948502" cy="961023"/>
          </a:xfrm>
          <a:prstGeom prst="rect">
            <a:avLst/>
          </a:prstGeom>
        </p:spPr>
      </p:pic>
      <p:pic>
        <p:nvPicPr>
          <p:cNvPr id="7" name="Picture 6" descr="Gabriel.png"/>
          <p:cNvPicPr>
            <a:picLocks noChangeAspect="1"/>
          </p:cNvPicPr>
          <p:nvPr/>
        </p:nvPicPr>
        <p:blipFill>
          <a:blip r:embed="rId5"/>
          <a:stretch>
            <a:fillRect/>
          </a:stretch>
        </p:blipFill>
        <p:spPr>
          <a:xfrm>
            <a:off x="3991292" y="4285761"/>
            <a:ext cx="889000" cy="889000"/>
          </a:xfrm>
          <a:prstGeom prst="rect">
            <a:avLst/>
          </a:prstGeom>
        </p:spPr>
      </p:pic>
      <p:pic>
        <p:nvPicPr>
          <p:cNvPr id="8" name="Picture 7" descr="Ghislain.jpeg"/>
          <p:cNvPicPr>
            <a:picLocks noChangeAspect="1"/>
          </p:cNvPicPr>
          <p:nvPr/>
        </p:nvPicPr>
        <p:blipFill>
          <a:blip r:embed="rId6"/>
          <a:stretch>
            <a:fillRect/>
          </a:stretch>
        </p:blipFill>
        <p:spPr>
          <a:xfrm>
            <a:off x="3931790" y="1902753"/>
            <a:ext cx="948502" cy="948502"/>
          </a:xfrm>
          <a:prstGeom prst="rect">
            <a:avLst/>
          </a:prstGeom>
        </p:spPr>
      </p:pic>
      <p:pic>
        <p:nvPicPr>
          <p:cNvPr id="9" name="Picture 8" descr="John.png"/>
          <p:cNvPicPr>
            <a:picLocks noChangeAspect="1"/>
          </p:cNvPicPr>
          <p:nvPr/>
        </p:nvPicPr>
        <p:blipFill>
          <a:blip r:embed="rId7"/>
          <a:stretch>
            <a:fillRect/>
          </a:stretch>
        </p:blipFill>
        <p:spPr>
          <a:xfrm>
            <a:off x="1558067" y="3081118"/>
            <a:ext cx="948502" cy="948502"/>
          </a:xfrm>
          <a:prstGeom prst="rect">
            <a:avLst/>
          </a:prstGeom>
        </p:spPr>
      </p:pic>
      <p:pic>
        <p:nvPicPr>
          <p:cNvPr id="10" name="Picture 9" descr="Todd.jpeg"/>
          <p:cNvPicPr>
            <a:picLocks noChangeAspect="1"/>
          </p:cNvPicPr>
          <p:nvPr/>
        </p:nvPicPr>
        <p:blipFill>
          <a:blip r:embed="rId8"/>
          <a:stretch>
            <a:fillRect/>
          </a:stretch>
        </p:blipFill>
        <p:spPr>
          <a:xfrm>
            <a:off x="1558067" y="1902753"/>
            <a:ext cx="948502" cy="948502"/>
          </a:xfrm>
          <a:prstGeom prst="rect">
            <a:avLst/>
          </a:prstGeom>
        </p:spPr>
      </p:pic>
      <p:pic>
        <p:nvPicPr>
          <p:cNvPr id="11" name="Picture 10" descr="Anne.png"/>
          <p:cNvPicPr>
            <a:picLocks noChangeAspect="1"/>
          </p:cNvPicPr>
          <p:nvPr/>
        </p:nvPicPr>
        <p:blipFill>
          <a:blip r:embed="rId9"/>
          <a:stretch>
            <a:fillRect/>
          </a:stretch>
        </p:blipFill>
        <p:spPr>
          <a:xfrm>
            <a:off x="3931791" y="3081121"/>
            <a:ext cx="948501" cy="948501"/>
          </a:xfrm>
          <a:prstGeom prst="rect">
            <a:avLst/>
          </a:prstGeom>
        </p:spPr>
      </p:pic>
      <p:pic>
        <p:nvPicPr>
          <p:cNvPr id="12" name="Picture 11" descr="Jasper.jpeg"/>
          <p:cNvPicPr>
            <a:picLocks noChangeAspect="1"/>
          </p:cNvPicPr>
          <p:nvPr/>
        </p:nvPicPr>
        <p:blipFill>
          <a:blip r:embed="rId10"/>
          <a:stretch>
            <a:fillRect/>
          </a:stretch>
        </p:blipFill>
        <p:spPr>
          <a:xfrm>
            <a:off x="6173737" y="3081119"/>
            <a:ext cx="948503" cy="948503"/>
          </a:xfrm>
          <a:prstGeom prst="rect">
            <a:avLst/>
          </a:prstGeom>
        </p:spPr>
      </p:pic>
    </p:spTree>
    <p:extLst>
      <p:ext uri="{BB962C8B-B14F-4D97-AF65-F5344CB8AC3E}">
        <p14:creationId xmlns:p14="http://schemas.microsoft.com/office/powerpoint/2010/main" val="152602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321707"/>
            <a:ext cx="8077200" cy="1673352"/>
          </a:xfrm>
        </p:spPr>
        <p:txBody>
          <a:bodyPr/>
          <a:lstStyle/>
          <a:p>
            <a:r>
              <a:rPr lang="en-US" dirty="0" err="1" smtClean="0">
                <a:solidFill>
                  <a:schemeClr val="tx1"/>
                </a:solidFill>
              </a:rPr>
              <a:t>jQueryMobile</a:t>
            </a:r>
            <a:r>
              <a:rPr lang="en-US" dirty="0" smtClean="0">
                <a:solidFill>
                  <a:schemeClr val="tx1"/>
                </a:solidFill>
              </a:rPr>
              <a:t> </a:t>
            </a:r>
            <a:endParaRPr lang="en-US" dirty="0">
              <a:solidFill>
                <a:schemeClr val="tx1"/>
              </a:solidFill>
            </a:endParaRPr>
          </a:p>
        </p:txBody>
      </p:sp>
      <p:sp>
        <p:nvSpPr>
          <p:cNvPr id="3" name="Subtitle 2"/>
          <p:cNvSpPr>
            <a:spLocks noGrp="1"/>
          </p:cNvSpPr>
          <p:nvPr>
            <p:ph type="subTitle" idx="1"/>
          </p:nvPr>
        </p:nvSpPr>
        <p:spPr>
          <a:xfrm>
            <a:off x="685800" y="3703053"/>
            <a:ext cx="8077200" cy="1122947"/>
          </a:xfrm>
        </p:spPr>
        <p:txBody>
          <a:bodyPr>
            <a:normAutofit/>
          </a:bodyPr>
          <a:lstStyle/>
          <a:p>
            <a:r>
              <a:rPr lang="en-US" dirty="0" smtClean="0"/>
              <a:t>ECWM506 </a:t>
            </a:r>
            <a:r>
              <a:rPr lang="en-US" dirty="0" smtClean="0"/>
              <a:t>– Anne-Gaelle Colom</a:t>
            </a:r>
            <a:endParaRPr lang="en-US" dirty="0"/>
          </a:p>
        </p:txBody>
      </p:sp>
      <p:pic>
        <p:nvPicPr>
          <p:cNvPr id="4" name="Picture 3" descr="jquery-mobile-logo_negative.png"/>
          <p:cNvPicPr>
            <a:picLocks noChangeAspect="1"/>
          </p:cNvPicPr>
          <p:nvPr/>
        </p:nvPicPr>
        <p:blipFill>
          <a:blip r:embed="rId2"/>
          <a:stretch>
            <a:fillRect/>
          </a:stretch>
        </p:blipFill>
        <p:spPr>
          <a:xfrm>
            <a:off x="5369156" y="0"/>
            <a:ext cx="3774844" cy="167689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Project Team Today</a:t>
            </a:r>
            <a:endParaRPr lang="en-US" dirty="0"/>
          </a:p>
        </p:txBody>
      </p:sp>
      <p:pic>
        <p:nvPicPr>
          <p:cNvPr id="7" name="Picture 6" descr="Gabriel.png"/>
          <p:cNvPicPr>
            <a:picLocks noChangeAspect="1"/>
          </p:cNvPicPr>
          <p:nvPr/>
        </p:nvPicPr>
        <p:blipFill>
          <a:blip r:embed="rId2"/>
          <a:stretch>
            <a:fillRect/>
          </a:stretch>
        </p:blipFill>
        <p:spPr>
          <a:xfrm>
            <a:off x="1556855" y="4351991"/>
            <a:ext cx="948503" cy="948503"/>
          </a:xfrm>
          <a:prstGeom prst="rect">
            <a:avLst/>
          </a:prstGeom>
        </p:spPr>
      </p:pic>
      <p:pic>
        <p:nvPicPr>
          <p:cNvPr id="11" name="Picture 10" descr="Anne.png"/>
          <p:cNvPicPr>
            <a:picLocks noChangeAspect="1"/>
          </p:cNvPicPr>
          <p:nvPr/>
        </p:nvPicPr>
        <p:blipFill>
          <a:blip r:embed="rId3"/>
          <a:stretch>
            <a:fillRect/>
          </a:stretch>
        </p:blipFill>
        <p:spPr>
          <a:xfrm>
            <a:off x="3931791" y="3081121"/>
            <a:ext cx="948501" cy="948501"/>
          </a:xfrm>
          <a:prstGeom prst="rect">
            <a:avLst/>
          </a:prstGeom>
        </p:spPr>
      </p:pic>
      <p:pic>
        <p:nvPicPr>
          <p:cNvPr id="12" name="Picture 11" descr="Jasper.jpeg"/>
          <p:cNvPicPr>
            <a:picLocks noChangeAspect="1"/>
          </p:cNvPicPr>
          <p:nvPr/>
        </p:nvPicPr>
        <p:blipFill>
          <a:blip r:embed="rId4"/>
          <a:stretch>
            <a:fillRect/>
          </a:stretch>
        </p:blipFill>
        <p:spPr>
          <a:xfrm>
            <a:off x="3931789" y="4353201"/>
            <a:ext cx="948503" cy="948503"/>
          </a:xfrm>
          <a:prstGeom prst="rect">
            <a:avLst/>
          </a:prstGeom>
        </p:spPr>
      </p:pic>
      <p:pic>
        <p:nvPicPr>
          <p:cNvPr id="13" name="Picture 12" descr="ale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6857" y="3081120"/>
            <a:ext cx="948501" cy="948501"/>
          </a:xfrm>
          <a:prstGeom prst="rect">
            <a:avLst/>
          </a:prstGeom>
        </p:spPr>
      </p:pic>
      <p:pic>
        <p:nvPicPr>
          <p:cNvPr id="3" name="Picture 2" descr="Cor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3737" y="4351991"/>
            <a:ext cx="949713" cy="949713"/>
          </a:xfrm>
          <a:prstGeom prst="rect">
            <a:avLst/>
          </a:prstGeom>
        </p:spPr>
      </p:pic>
    </p:spTree>
    <p:extLst>
      <p:ext uri="{BB962C8B-B14F-4D97-AF65-F5344CB8AC3E}">
        <p14:creationId xmlns:p14="http://schemas.microsoft.com/office/powerpoint/2010/main" val="998898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01145" y="2372855"/>
            <a:ext cx="8536800" cy="1015663"/>
          </a:xfrm>
          <a:prstGeom prst="rect">
            <a:avLst/>
          </a:prstGeom>
          <a:noFill/>
        </p:spPr>
        <p:txBody>
          <a:bodyPr wrap="square" rtlCol="0">
            <a:spAutoFit/>
          </a:bodyPr>
          <a:lstStyle/>
          <a:p>
            <a:pPr algn="ctr"/>
            <a:r>
              <a:rPr lang="en-US" sz="6000" dirty="0" smtClean="0"/>
              <a:t>Anatomy of a page</a:t>
            </a:r>
            <a:endParaRPr lang="en-US" sz="6000"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document</a:t>
            </a:r>
            <a:endParaRPr lang="en-US" dirty="0"/>
          </a:p>
        </p:txBody>
      </p:sp>
      <p:sp>
        <p:nvSpPr>
          <p:cNvPr id="3" name="Content Placeholder 2"/>
          <p:cNvSpPr>
            <a:spLocks noGrp="1"/>
          </p:cNvSpPr>
          <p:nvPr>
            <p:ph idx="1"/>
          </p:nvPr>
        </p:nvSpPr>
        <p:spPr>
          <a:xfrm>
            <a:off x="0" y="1775191"/>
            <a:ext cx="9144000" cy="4625609"/>
          </a:xfrm>
        </p:spPr>
        <p:txBody>
          <a:bodyPr>
            <a:normAutofit fontScale="92500" lnSpcReduction="20000"/>
          </a:bodyPr>
          <a:lstStyle/>
          <a:p>
            <a:pPr>
              <a:buNone/>
            </a:pPr>
            <a:r>
              <a:rPr lang="en-US" sz="3200" dirty="0" smtClean="0">
                <a:solidFill>
                  <a:schemeClr val="accent1">
                    <a:lumMod val="60000"/>
                    <a:lumOff val="40000"/>
                  </a:schemeClr>
                </a:solidFill>
                <a:latin typeface="LucidaConsole"/>
              </a:rPr>
              <a:t>&lt;!DOCTYPE html&gt;</a:t>
            </a:r>
          </a:p>
          <a:p>
            <a:pPr>
              <a:buNone/>
            </a:pPr>
            <a:r>
              <a:rPr lang="en-US" sz="3200" dirty="0" smtClean="0">
                <a:solidFill>
                  <a:srgbClr val="FFFFFF"/>
                </a:solidFill>
                <a:latin typeface="LucidaConsole"/>
              </a:rPr>
              <a:t>&lt;html&gt;</a:t>
            </a:r>
          </a:p>
          <a:p>
            <a:pPr>
              <a:buNone/>
            </a:pPr>
            <a:endParaRPr lang="en-US" sz="3200" dirty="0" smtClean="0">
              <a:solidFill>
                <a:srgbClr val="FFFFFF"/>
              </a:solidFill>
              <a:latin typeface="LucidaConsole"/>
            </a:endParaRPr>
          </a:p>
          <a:p>
            <a:pPr>
              <a:buNone/>
            </a:pPr>
            <a:r>
              <a:rPr lang="en-US" sz="3200" dirty="0" smtClean="0">
                <a:solidFill>
                  <a:srgbClr val="FFFFFF"/>
                </a:solidFill>
                <a:latin typeface="LucidaConsole"/>
              </a:rPr>
              <a:t>	&lt;head&gt; </a:t>
            </a:r>
          </a:p>
          <a:p>
            <a:pPr>
              <a:buNone/>
            </a:pPr>
            <a:r>
              <a:rPr lang="en-US" sz="3200" dirty="0" smtClean="0">
                <a:solidFill>
                  <a:srgbClr val="FFFFFF"/>
                </a:solidFill>
                <a:latin typeface="LucidaConsole"/>
              </a:rPr>
              <a:t>		&lt;meta </a:t>
            </a:r>
            <a:r>
              <a:rPr lang="en-US" sz="3200" dirty="0" err="1" smtClean="0">
                <a:solidFill>
                  <a:srgbClr val="FFFFFF"/>
                </a:solidFill>
                <a:latin typeface="LucidaConsole"/>
              </a:rPr>
              <a:t>charset</a:t>
            </a:r>
            <a:r>
              <a:rPr lang="en-US" sz="3200" dirty="0" smtClean="0">
                <a:solidFill>
                  <a:srgbClr val="FFFFFF"/>
                </a:solidFill>
                <a:latin typeface="LucidaConsole"/>
              </a:rPr>
              <a:t>="utf-8"&gt; </a:t>
            </a:r>
          </a:p>
          <a:p>
            <a:pPr>
              <a:buNone/>
            </a:pPr>
            <a:r>
              <a:rPr lang="en-US" sz="3200" dirty="0" smtClean="0">
                <a:solidFill>
                  <a:srgbClr val="FFFFFF"/>
                </a:solidFill>
                <a:latin typeface="LucidaConsole"/>
              </a:rPr>
              <a:t>		&lt;title&gt;jQuery Mobile Page&lt;/title&gt;</a:t>
            </a:r>
          </a:p>
          <a:p>
            <a:pPr>
              <a:buNone/>
            </a:pPr>
            <a:r>
              <a:rPr lang="en-US" sz="3200" dirty="0" smtClean="0">
                <a:solidFill>
                  <a:srgbClr val="FFFFFF"/>
                </a:solidFill>
                <a:latin typeface="LucidaConsole"/>
              </a:rPr>
              <a:t>	&lt;/head&gt;</a:t>
            </a:r>
          </a:p>
          <a:p>
            <a:pPr>
              <a:buNone/>
            </a:pPr>
            <a:endParaRPr lang="en-US" sz="3200" dirty="0" smtClean="0">
              <a:solidFill>
                <a:srgbClr val="FFFFFF"/>
              </a:solidFill>
              <a:latin typeface="LucidaConsole"/>
            </a:endParaRPr>
          </a:p>
          <a:p>
            <a:pPr>
              <a:buNone/>
            </a:pPr>
            <a:r>
              <a:rPr lang="en-US" sz="3200" dirty="0" smtClean="0">
                <a:solidFill>
                  <a:srgbClr val="FFFFFF"/>
                </a:solidFill>
                <a:latin typeface="LucidaConsole"/>
              </a:rPr>
              <a:t>	&lt;body&gt; </a:t>
            </a:r>
          </a:p>
          <a:p>
            <a:pPr>
              <a:buNone/>
            </a:pPr>
            <a:r>
              <a:rPr lang="en-US" sz="3200" dirty="0" smtClean="0">
                <a:solidFill>
                  <a:srgbClr val="FFFFFF"/>
                </a:solidFill>
                <a:latin typeface="LucidaConsole"/>
              </a:rPr>
              <a:t>	&lt;/body&gt;</a:t>
            </a:r>
          </a:p>
          <a:p>
            <a:pPr>
              <a:buNone/>
            </a:pPr>
            <a:endParaRPr lang="en-US" sz="3200" dirty="0" smtClean="0">
              <a:solidFill>
                <a:srgbClr val="FFFFFF"/>
              </a:solidFill>
              <a:latin typeface="LucidaConsole"/>
            </a:endParaRPr>
          </a:p>
          <a:p>
            <a:pPr>
              <a:buNone/>
            </a:pPr>
            <a:r>
              <a:rPr lang="en-US" sz="3200" dirty="0" smtClean="0">
                <a:solidFill>
                  <a:srgbClr val="FFFFFF"/>
                </a:solidFill>
                <a:latin typeface="LucidaConsole"/>
              </a:rPr>
              <a:t>&lt;/html&gt;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jQuery, Mobile + Theme CSS</a:t>
            </a:r>
            <a:endParaRPr lang="en-US" dirty="0"/>
          </a:p>
        </p:txBody>
      </p:sp>
      <p:sp>
        <p:nvSpPr>
          <p:cNvPr id="3" name="Content Placeholder 2"/>
          <p:cNvSpPr>
            <a:spLocks noGrp="1"/>
          </p:cNvSpPr>
          <p:nvPr>
            <p:ph idx="1"/>
          </p:nvPr>
        </p:nvSpPr>
        <p:spPr>
          <a:xfrm>
            <a:off x="0" y="1775191"/>
            <a:ext cx="9144000" cy="4625609"/>
          </a:xfrm>
        </p:spPr>
        <p:txBody>
          <a:bodyPr>
            <a:normAutofit/>
          </a:bodyPr>
          <a:lstStyle/>
          <a:p>
            <a:pPr>
              <a:buNone/>
            </a:pPr>
            <a:r>
              <a:rPr lang="en-US" sz="1600" dirty="0" smtClean="0">
                <a:solidFill>
                  <a:srgbClr val="FFFFFF"/>
                </a:solidFill>
                <a:latin typeface="Lucida Console"/>
                <a:cs typeface="Lucida Console"/>
              </a:rPr>
              <a:t>&lt;!DOCTYPE html&gt; </a:t>
            </a:r>
          </a:p>
          <a:p>
            <a:pPr>
              <a:buNone/>
            </a:pPr>
            <a:endParaRPr lang="en-US" sz="1600" dirty="0" smtClean="0">
              <a:solidFill>
                <a:srgbClr val="FFFFFF"/>
              </a:solidFill>
              <a:latin typeface="Lucida Console"/>
              <a:cs typeface="Lucida Console"/>
            </a:endParaRPr>
          </a:p>
          <a:p>
            <a:pPr>
              <a:buNone/>
            </a:pPr>
            <a:r>
              <a:rPr lang="en-US" sz="1600" dirty="0" smtClean="0">
                <a:solidFill>
                  <a:srgbClr val="FFFFFF"/>
                </a:solidFill>
                <a:latin typeface="Lucida Console"/>
                <a:cs typeface="Lucida Console"/>
              </a:rPr>
              <a:t>&lt;html&gt; </a:t>
            </a:r>
          </a:p>
          <a:p>
            <a:pPr>
              <a:buNone/>
            </a:pPr>
            <a:endParaRPr lang="en-US" sz="1600" dirty="0" smtClean="0">
              <a:solidFill>
                <a:srgbClr val="FFFFFF"/>
              </a:solidFill>
              <a:latin typeface="Lucida Console"/>
              <a:cs typeface="Lucida Console"/>
            </a:endParaRPr>
          </a:p>
          <a:p>
            <a:pPr>
              <a:buNone/>
            </a:pPr>
            <a:r>
              <a:rPr lang="en-US" sz="1600" dirty="0" smtClean="0">
                <a:solidFill>
                  <a:srgbClr val="FFFFFF"/>
                </a:solidFill>
                <a:latin typeface="Lucida Console"/>
                <a:cs typeface="Lucida Console"/>
              </a:rPr>
              <a:t>&lt;head&gt;</a:t>
            </a:r>
          </a:p>
          <a:p>
            <a:pPr>
              <a:buNone/>
            </a:pPr>
            <a:endParaRPr lang="en-US" sz="1600" dirty="0" smtClean="0">
              <a:solidFill>
                <a:srgbClr val="FFFFFF"/>
              </a:solidFill>
              <a:latin typeface="Lucida Console"/>
              <a:cs typeface="Lucida Console"/>
            </a:endParaRPr>
          </a:p>
          <a:p>
            <a:pPr>
              <a:buNone/>
            </a:pPr>
            <a:r>
              <a:rPr lang="en-US" sz="1600" dirty="0" smtClean="0">
                <a:solidFill>
                  <a:srgbClr val="FFFFFF"/>
                </a:solidFill>
                <a:latin typeface="Lucida Console"/>
                <a:cs typeface="Lucida Console"/>
              </a:rPr>
              <a:t>	&lt;meta </a:t>
            </a:r>
            <a:r>
              <a:rPr lang="en-US" sz="1600" dirty="0" err="1" smtClean="0">
                <a:solidFill>
                  <a:srgbClr val="FFFFFF"/>
                </a:solidFill>
                <a:latin typeface="Lucida Console"/>
                <a:cs typeface="Lucida Console"/>
              </a:rPr>
              <a:t>charset</a:t>
            </a:r>
            <a:r>
              <a:rPr lang="en-US" sz="1600" dirty="0" smtClean="0">
                <a:solidFill>
                  <a:srgbClr val="FFFFFF"/>
                </a:solidFill>
                <a:latin typeface="Lucida Console"/>
                <a:cs typeface="Lucida Console"/>
              </a:rPr>
              <a:t>="utf-8"&gt;</a:t>
            </a:r>
          </a:p>
          <a:p>
            <a:pPr>
              <a:buNone/>
            </a:pPr>
            <a:r>
              <a:rPr lang="en-US" sz="1600" dirty="0" smtClean="0">
                <a:solidFill>
                  <a:srgbClr val="FFFFFF"/>
                </a:solidFill>
                <a:latin typeface="Lucida Console"/>
                <a:cs typeface="Lucida Console"/>
              </a:rPr>
              <a:t>	&lt;title&gt;jQuery Mobile Page&lt;/title&gt;</a:t>
            </a:r>
          </a:p>
          <a:p>
            <a:pPr>
              <a:buNone/>
            </a:pPr>
            <a:endParaRPr lang="en-US" sz="1600" dirty="0" smtClean="0">
              <a:solidFill>
                <a:srgbClr val="FFFFFF"/>
              </a:solidFill>
              <a:latin typeface="Lucida Console"/>
              <a:cs typeface="Lucida Console"/>
            </a:endParaRPr>
          </a:p>
          <a:p>
            <a:pPr>
              <a:buNone/>
            </a:pPr>
            <a:r>
              <a:rPr lang="en-US" sz="1600" dirty="0" smtClean="0">
                <a:solidFill>
                  <a:srgbClr val="FFFFFF"/>
                </a:solidFill>
                <a:latin typeface="Lucida Console"/>
                <a:cs typeface="Lucida Console"/>
              </a:rPr>
              <a:t>	</a:t>
            </a:r>
            <a:r>
              <a:rPr lang="en-US" sz="1600" dirty="0" smtClean="0">
                <a:solidFill>
                  <a:srgbClr val="FFD25D"/>
                </a:solidFill>
                <a:latin typeface="Lucida Console"/>
                <a:cs typeface="Lucida Console"/>
              </a:rPr>
              <a:t>&lt;meta name="viewport" content="width=device-width, initial-scale=1"&gt;</a:t>
            </a:r>
          </a:p>
          <a:p>
            <a:pPr>
              <a:buNone/>
            </a:pPr>
            <a:endParaRPr lang="en-US" sz="1600" dirty="0" smtClean="0">
              <a:solidFill>
                <a:srgbClr val="FFD25D"/>
              </a:solidFill>
              <a:latin typeface="Lucida Console"/>
              <a:cs typeface="Lucida Console"/>
            </a:endParaRPr>
          </a:p>
          <a:p>
            <a:pPr>
              <a:buNone/>
            </a:pPr>
            <a:r>
              <a:rPr lang="en-US" sz="1600" dirty="0" smtClean="0">
                <a:solidFill>
                  <a:srgbClr val="FFD25D"/>
                </a:solidFill>
                <a:latin typeface="Lucida Console"/>
                <a:cs typeface="Lucida Console"/>
              </a:rPr>
              <a:t>	&lt;link </a:t>
            </a:r>
            <a:r>
              <a:rPr lang="en-US" sz="1600" dirty="0" err="1" smtClean="0">
                <a:solidFill>
                  <a:srgbClr val="FFD25D"/>
                </a:solidFill>
                <a:latin typeface="Lucida Console"/>
                <a:cs typeface="Lucida Console"/>
              </a:rPr>
              <a:t>rel</a:t>
            </a:r>
            <a:r>
              <a:rPr lang="en-US" sz="1600" dirty="0" smtClean="0">
                <a:solidFill>
                  <a:srgbClr val="FFD25D"/>
                </a:solidFill>
                <a:latin typeface="Lucida Console"/>
                <a:cs typeface="Lucida Console"/>
              </a:rPr>
              <a:t>="</a:t>
            </a:r>
            <a:r>
              <a:rPr lang="en-US" sz="1600" dirty="0" err="1" smtClean="0">
                <a:solidFill>
                  <a:srgbClr val="FFD25D"/>
                </a:solidFill>
                <a:latin typeface="Lucida Console"/>
                <a:cs typeface="Lucida Console"/>
              </a:rPr>
              <a:t>stylesheet</a:t>
            </a:r>
            <a:r>
              <a:rPr lang="en-US" sz="1600" dirty="0" smtClean="0">
                <a:solidFill>
                  <a:srgbClr val="FFD25D"/>
                </a:solidFill>
                <a:latin typeface="Lucida Console"/>
                <a:cs typeface="Lucida Console"/>
              </a:rPr>
              <a:t>" </a:t>
            </a:r>
            <a:r>
              <a:rPr lang="en-US" sz="1600" dirty="0" err="1" smtClean="0">
                <a:solidFill>
                  <a:srgbClr val="FFD25D"/>
                </a:solidFill>
                <a:latin typeface="Lucida Console"/>
                <a:cs typeface="Lucida Console"/>
              </a:rPr>
              <a:t>href</a:t>
            </a:r>
            <a:r>
              <a:rPr lang="en-US" sz="1600" dirty="0" smtClean="0">
                <a:solidFill>
                  <a:srgbClr val="FFD25D"/>
                </a:solidFill>
                <a:latin typeface="Lucida Console"/>
                <a:cs typeface="Lucida Console"/>
              </a:rPr>
              <a:t>="http://code.jquery.com/mobile/</a:t>
            </a:r>
            <a:r>
              <a:rPr lang="en-US" sz="1600" dirty="0" smtClean="0">
                <a:solidFill>
                  <a:srgbClr val="FFD25D"/>
                </a:solidFill>
                <a:latin typeface="Lucida Console"/>
                <a:cs typeface="Lucida Console"/>
              </a:rPr>
              <a:t>1.4.5/</a:t>
            </a:r>
            <a:r>
              <a:rPr lang="en-US" sz="1600" dirty="0" smtClean="0">
                <a:solidFill>
                  <a:srgbClr val="FFD25D"/>
                </a:solidFill>
                <a:latin typeface="Lucida Console"/>
                <a:cs typeface="Lucida Console"/>
              </a:rPr>
              <a:t>jquery.mobile-</a:t>
            </a:r>
            <a:r>
              <a:rPr lang="en-US" sz="1600" dirty="0" smtClean="0">
                <a:solidFill>
                  <a:srgbClr val="FFD25D"/>
                </a:solidFill>
                <a:latin typeface="Lucida Console"/>
                <a:cs typeface="Lucida Console"/>
              </a:rPr>
              <a:t>1.4.5.</a:t>
            </a:r>
            <a:r>
              <a:rPr lang="en-US" sz="1600" dirty="0" smtClean="0">
                <a:solidFill>
                  <a:srgbClr val="FFD25D"/>
                </a:solidFill>
                <a:latin typeface="Lucida Console"/>
                <a:cs typeface="Lucida Console"/>
              </a:rPr>
              <a:t>min.css"&gt; </a:t>
            </a:r>
          </a:p>
          <a:p>
            <a:pPr>
              <a:buNone/>
            </a:pPr>
            <a:r>
              <a:rPr lang="en-US" sz="1600" dirty="0" smtClean="0">
                <a:solidFill>
                  <a:srgbClr val="FFD25D"/>
                </a:solidFill>
                <a:latin typeface="Lucida Console"/>
                <a:cs typeface="Lucida Console"/>
              </a:rPr>
              <a:t>	&lt;script </a:t>
            </a:r>
            <a:r>
              <a:rPr lang="en-US" sz="1600" dirty="0" err="1" smtClean="0">
                <a:solidFill>
                  <a:srgbClr val="FFD25D"/>
                </a:solidFill>
                <a:latin typeface="Lucida Console"/>
                <a:cs typeface="Lucida Console"/>
              </a:rPr>
              <a:t>src</a:t>
            </a:r>
            <a:r>
              <a:rPr lang="en-US" sz="1600" dirty="0" smtClean="0">
                <a:solidFill>
                  <a:srgbClr val="FFD25D"/>
                </a:solidFill>
                <a:latin typeface="Lucida Console"/>
                <a:cs typeface="Lucida Console"/>
              </a:rPr>
              <a:t>="http://</a:t>
            </a:r>
            <a:r>
              <a:rPr lang="en-US" sz="1600" dirty="0" err="1" smtClean="0">
                <a:solidFill>
                  <a:srgbClr val="FFD25D"/>
                </a:solidFill>
                <a:latin typeface="Lucida Console"/>
                <a:cs typeface="Lucida Console"/>
              </a:rPr>
              <a:t>code.jquery.com</a:t>
            </a:r>
            <a:r>
              <a:rPr lang="en-US" sz="1600" dirty="0" smtClean="0">
                <a:solidFill>
                  <a:srgbClr val="FFD25D"/>
                </a:solidFill>
                <a:latin typeface="Lucida Console"/>
                <a:cs typeface="Lucida Console"/>
              </a:rPr>
              <a:t>/jquery-1.10.2.min.js"&gt;&lt;/script&gt; </a:t>
            </a:r>
          </a:p>
          <a:p>
            <a:pPr>
              <a:buNone/>
            </a:pPr>
            <a:r>
              <a:rPr lang="en-US" sz="1600" dirty="0" smtClean="0">
                <a:solidFill>
                  <a:srgbClr val="FFD25D"/>
                </a:solidFill>
                <a:latin typeface="Lucida Console"/>
                <a:cs typeface="Lucida Console"/>
              </a:rPr>
              <a:t>	&lt;script </a:t>
            </a:r>
            <a:r>
              <a:rPr lang="en-US" sz="1600" dirty="0" err="1" smtClean="0">
                <a:solidFill>
                  <a:srgbClr val="FFD25D"/>
                </a:solidFill>
                <a:latin typeface="Lucida Console"/>
                <a:cs typeface="Lucida Console"/>
              </a:rPr>
              <a:t>src</a:t>
            </a:r>
            <a:r>
              <a:rPr lang="en-US" sz="1600" dirty="0" smtClean="0">
                <a:solidFill>
                  <a:srgbClr val="FFD25D"/>
                </a:solidFill>
                <a:latin typeface="Lucida Console"/>
                <a:cs typeface="Lucida Console"/>
              </a:rPr>
              <a:t>="http://code.jquery.com/mobile/</a:t>
            </a:r>
            <a:r>
              <a:rPr lang="en-US" sz="1600" dirty="0" smtClean="0">
                <a:solidFill>
                  <a:srgbClr val="FFD25D"/>
                </a:solidFill>
                <a:latin typeface="Lucida Console"/>
                <a:cs typeface="Lucida Console"/>
              </a:rPr>
              <a:t>1.4.5/</a:t>
            </a:r>
            <a:r>
              <a:rPr lang="en-US" sz="1600" dirty="0" smtClean="0">
                <a:solidFill>
                  <a:srgbClr val="FFD25D"/>
                </a:solidFill>
                <a:latin typeface="Lucida Console"/>
                <a:cs typeface="Lucida Console"/>
              </a:rPr>
              <a:t>jquery.mobile-</a:t>
            </a:r>
            <a:r>
              <a:rPr lang="en-US" sz="1600" dirty="0" smtClean="0">
                <a:solidFill>
                  <a:srgbClr val="FFD25D"/>
                </a:solidFill>
                <a:latin typeface="Lucida Console"/>
                <a:cs typeface="Lucida Console"/>
              </a:rPr>
              <a:t>1.4.5.</a:t>
            </a:r>
            <a:r>
              <a:rPr lang="en-US" sz="1600" dirty="0" smtClean="0">
                <a:solidFill>
                  <a:srgbClr val="FFD25D"/>
                </a:solidFill>
                <a:latin typeface="Lucida Console"/>
                <a:cs typeface="Lucida Console"/>
              </a:rPr>
              <a:t>min.js"&gt;&lt;/script&gt;</a:t>
            </a:r>
          </a:p>
          <a:p>
            <a:pPr>
              <a:buNone/>
            </a:pPr>
            <a:endParaRPr lang="en-US" sz="1600" dirty="0" smtClean="0">
              <a:solidFill>
                <a:srgbClr val="FFCC66"/>
              </a:solidFill>
              <a:latin typeface="Lucida Console"/>
              <a:cs typeface="Lucida Console"/>
            </a:endParaRPr>
          </a:p>
          <a:p>
            <a:pPr>
              <a:buNone/>
            </a:pPr>
            <a:r>
              <a:rPr lang="en-US" sz="1600" dirty="0" smtClean="0">
                <a:solidFill>
                  <a:srgbClr val="FFFFFF"/>
                </a:solidFill>
                <a:latin typeface="Lucida Console"/>
                <a:cs typeface="Lucida Console"/>
              </a:rPr>
              <a:t>&lt;/head&gt;</a:t>
            </a:r>
            <a:endParaRPr lang="en-US" sz="1600" dirty="0">
              <a:latin typeface="Lucida Console"/>
              <a:cs typeface="Lucida Console"/>
            </a:endParaRPr>
          </a:p>
        </p:txBody>
      </p:sp>
      <p:sp>
        <p:nvSpPr>
          <p:cNvPr id="4" name="TextBox 3"/>
          <p:cNvSpPr txBox="1"/>
          <p:nvPr/>
        </p:nvSpPr>
        <p:spPr>
          <a:xfrm>
            <a:off x="5714147" y="1799364"/>
            <a:ext cx="2452588" cy="694678"/>
          </a:xfrm>
          <a:prstGeom prst="rect">
            <a:avLst/>
          </a:prstGeom>
          <a:ln/>
        </p:spPr>
        <p:style>
          <a:lnRef idx="1">
            <a:schemeClr val="accent1"/>
          </a:lnRef>
          <a:fillRef idx="3">
            <a:schemeClr val="accent1"/>
          </a:fillRef>
          <a:effectRef idx="2">
            <a:schemeClr val="accent1"/>
          </a:effectRef>
          <a:fontRef idx="minor">
            <a:schemeClr val="lt1"/>
          </a:fontRef>
        </p:style>
        <p:txBody>
          <a:bodyPr wrap="square" bIns="93600" rtlCol="0" anchor="ctr" anchorCtr="0">
            <a:spAutoFit/>
          </a:bodyPr>
          <a:lstStyle/>
          <a:p>
            <a:r>
              <a:rPr lang="en-US" dirty="0" smtClean="0">
                <a:solidFill>
                  <a:schemeClr val="bg1"/>
                </a:solidFill>
              </a:rPr>
              <a:t>Check latest versions on jQuery Mobile Website</a:t>
            </a:r>
            <a:endParaRPr lang="en-US" dirty="0">
              <a:solidFill>
                <a:schemeClr val="bg1"/>
              </a:solidFill>
            </a:endParaRPr>
          </a:p>
        </p:txBody>
      </p:sp>
      <p:pic>
        <p:nvPicPr>
          <p:cNvPr id="6" name="Picture 5" descr="danger.jpg"/>
          <p:cNvPicPr>
            <a:picLocks noChangeAspect="1"/>
          </p:cNvPicPr>
          <p:nvPr/>
        </p:nvPicPr>
        <p:blipFill>
          <a:blip r:embed="rId2"/>
          <a:stretch>
            <a:fillRect/>
          </a:stretch>
        </p:blipFill>
        <p:spPr>
          <a:xfrm>
            <a:off x="5019469" y="1775191"/>
            <a:ext cx="694678" cy="694678"/>
          </a:xfrm>
          <a:prstGeom prst="rect">
            <a:avLst/>
          </a:prstGeom>
        </p:spPr>
      </p:pic>
      <p:pic>
        <p:nvPicPr>
          <p:cNvPr id="7" name="Picture 6" descr="danger.jpg"/>
          <p:cNvPicPr>
            <a:picLocks noChangeAspect="1"/>
          </p:cNvPicPr>
          <p:nvPr/>
        </p:nvPicPr>
        <p:blipFill>
          <a:blip r:embed="rId2"/>
          <a:stretch>
            <a:fillRect/>
          </a:stretch>
        </p:blipFill>
        <p:spPr>
          <a:xfrm>
            <a:off x="8166735" y="1799364"/>
            <a:ext cx="694678" cy="69467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Data-role</a:t>
            </a:r>
            <a:r>
              <a:rPr lang="en-US" dirty="0"/>
              <a:t>="page</a:t>
            </a:r>
            <a:r>
              <a:rPr lang="en-US" dirty="0" smtClean="0"/>
              <a:t>"</a:t>
            </a:r>
            <a:endParaRPr lang="en-US" dirty="0"/>
          </a:p>
        </p:txBody>
      </p:sp>
      <p:sp>
        <p:nvSpPr>
          <p:cNvPr id="3" name="Content Placeholder 2"/>
          <p:cNvSpPr>
            <a:spLocks noGrp="1"/>
          </p:cNvSpPr>
          <p:nvPr>
            <p:ph idx="1"/>
          </p:nvPr>
        </p:nvSpPr>
        <p:spPr>
          <a:xfrm>
            <a:off x="195370" y="1775191"/>
            <a:ext cx="8948630" cy="4625609"/>
          </a:xfrm>
        </p:spPr>
        <p:txBody>
          <a:bodyPr>
            <a:normAutofit/>
          </a:bodyPr>
          <a:lstStyle/>
          <a:p>
            <a:pPr>
              <a:buNone/>
            </a:pPr>
            <a:endParaRPr lang="en-US" sz="2000" dirty="0" smtClean="0">
              <a:solidFill>
                <a:srgbClr val="FFFFFF"/>
              </a:solidFill>
              <a:latin typeface="LucidaConsole"/>
            </a:endParaRPr>
          </a:p>
          <a:p>
            <a:pPr>
              <a:buNone/>
            </a:pPr>
            <a:endParaRPr lang="en-US" sz="2000" dirty="0" smtClean="0">
              <a:solidFill>
                <a:srgbClr val="FFFFFF"/>
              </a:solidFill>
              <a:latin typeface="LucidaConsole"/>
            </a:endParaRPr>
          </a:p>
          <a:p>
            <a:pPr>
              <a:buNone/>
            </a:pPr>
            <a:r>
              <a:rPr lang="en-US" sz="2000" dirty="0" smtClean="0">
                <a:solidFill>
                  <a:srgbClr val="FFFFFF"/>
                </a:solidFill>
                <a:latin typeface="LucidaConsole"/>
              </a:rPr>
              <a:t>&lt;body&gt;</a:t>
            </a:r>
          </a:p>
          <a:p>
            <a:pPr>
              <a:buNone/>
            </a:pPr>
            <a:endParaRPr lang="en-US" sz="2000" dirty="0" smtClean="0">
              <a:solidFill>
                <a:srgbClr val="FFFFFF"/>
              </a:solidFill>
              <a:latin typeface="LucidaConsole"/>
            </a:endParaRPr>
          </a:p>
          <a:p>
            <a:pPr>
              <a:buNone/>
            </a:pPr>
            <a:r>
              <a:rPr lang="en-US" sz="2000" dirty="0" smtClean="0">
                <a:solidFill>
                  <a:srgbClr val="FFCC66"/>
                </a:solidFill>
                <a:latin typeface="LucidaConsole"/>
              </a:rPr>
              <a:t>	</a:t>
            </a:r>
            <a:r>
              <a:rPr lang="en-US" sz="2000" dirty="0" smtClean="0">
                <a:solidFill>
                  <a:srgbClr val="FFD25D"/>
                </a:solidFill>
                <a:latin typeface="LucidaConsole"/>
              </a:rPr>
              <a:t>&lt;div data-role</a:t>
            </a:r>
            <a:r>
              <a:rPr lang="en-US" sz="2000" dirty="0">
                <a:solidFill>
                  <a:srgbClr val="FFD25D"/>
                </a:solidFill>
                <a:latin typeface="LucidaConsole"/>
              </a:rPr>
              <a:t>="</a:t>
            </a:r>
            <a:r>
              <a:rPr lang="en-US" sz="2000" dirty="0" smtClean="0">
                <a:solidFill>
                  <a:srgbClr val="FFD25D"/>
                </a:solidFill>
                <a:latin typeface="LucidaConsole"/>
              </a:rPr>
              <a:t>page</a:t>
            </a:r>
            <a:r>
              <a:rPr lang="en-US" sz="2000" dirty="0">
                <a:solidFill>
                  <a:srgbClr val="FFD25D"/>
                </a:solidFill>
                <a:latin typeface="LucidaConsole"/>
              </a:rPr>
              <a:t>"&gt;</a:t>
            </a:r>
            <a:endParaRPr lang="en-US" sz="2000" dirty="0" smtClean="0">
              <a:solidFill>
                <a:srgbClr val="FFD25D"/>
              </a:solidFill>
              <a:latin typeface="LucidaConsole"/>
            </a:endParaRPr>
          </a:p>
          <a:p>
            <a:pPr>
              <a:buNone/>
            </a:pPr>
            <a:r>
              <a:rPr lang="en-US" sz="2000" dirty="0" smtClean="0">
                <a:solidFill>
                  <a:srgbClr val="FFD25D"/>
                </a:solidFill>
                <a:latin typeface="LucidaConsole"/>
              </a:rPr>
              <a:t>	</a:t>
            </a:r>
          </a:p>
          <a:p>
            <a:pPr>
              <a:buNone/>
            </a:pPr>
            <a:r>
              <a:rPr lang="en-US" sz="2000" dirty="0" smtClean="0">
                <a:solidFill>
                  <a:srgbClr val="FFCC66"/>
                </a:solidFill>
                <a:latin typeface="LucidaConsole"/>
              </a:rPr>
              <a:t>		</a:t>
            </a:r>
            <a:r>
              <a:rPr lang="en-US" sz="2000" dirty="0" smtClean="0">
                <a:solidFill>
                  <a:srgbClr val="FFFFFF"/>
                </a:solidFill>
                <a:latin typeface="LucidaConsole"/>
              </a:rPr>
              <a:t>&lt;!-- jQuery Mobile page content goes here </a:t>
            </a:r>
            <a:r>
              <a:rPr lang="en-US" sz="2000" dirty="0" smtClean="0">
                <a:solidFill>
                  <a:srgbClr val="FFFFFF"/>
                </a:solidFill>
                <a:latin typeface="LucidaConsole"/>
                <a:sym typeface="Wingdings"/>
              </a:rPr>
              <a:t>--&gt;</a:t>
            </a:r>
          </a:p>
          <a:p>
            <a:pPr>
              <a:buNone/>
            </a:pPr>
            <a:endParaRPr lang="en-US" sz="2000" dirty="0" smtClean="0">
              <a:solidFill>
                <a:srgbClr val="FFFFFF"/>
              </a:solidFill>
              <a:latin typeface="LucidaConsole"/>
            </a:endParaRPr>
          </a:p>
          <a:p>
            <a:pPr>
              <a:buNone/>
            </a:pPr>
            <a:r>
              <a:rPr lang="en-US" sz="2000" dirty="0" smtClean="0">
                <a:solidFill>
                  <a:srgbClr val="FFCC66"/>
                </a:solidFill>
                <a:latin typeface="LucidaConsole"/>
              </a:rPr>
              <a:t>	</a:t>
            </a:r>
            <a:r>
              <a:rPr lang="en-US" sz="2000" dirty="0" smtClean="0">
                <a:solidFill>
                  <a:srgbClr val="FFD25D"/>
                </a:solidFill>
                <a:latin typeface="LucidaConsole"/>
              </a:rPr>
              <a:t>&lt;/div&gt; </a:t>
            </a:r>
            <a:r>
              <a:rPr lang="en-US" sz="2000" dirty="0" smtClean="0">
                <a:solidFill>
                  <a:srgbClr val="666666"/>
                </a:solidFill>
                <a:latin typeface="LucidaConsole"/>
              </a:rPr>
              <a:t>&lt;!-- /pa</a:t>
            </a:r>
            <a:r>
              <a:rPr lang="en-US" sz="2000" dirty="0" smtClean="0">
                <a:solidFill>
                  <a:schemeClr val="tx2">
                    <a:lumMod val="50000"/>
                  </a:schemeClr>
                </a:solidFill>
                <a:latin typeface="LucidaConsole"/>
              </a:rPr>
              <a:t>g</a:t>
            </a:r>
            <a:r>
              <a:rPr lang="en-US" sz="2000" dirty="0" smtClean="0">
                <a:solidFill>
                  <a:srgbClr val="666666"/>
                </a:solidFill>
                <a:latin typeface="LucidaConsole"/>
              </a:rPr>
              <a:t>e --&gt; </a:t>
            </a:r>
          </a:p>
          <a:p>
            <a:pPr>
              <a:buNone/>
            </a:pPr>
            <a:endParaRPr lang="en-US" sz="2000" dirty="0" smtClean="0">
              <a:solidFill>
                <a:srgbClr val="666666"/>
              </a:solidFill>
              <a:latin typeface="LucidaConsole"/>
            </a:endParaRPr>
          </a:p>
          <a:p>
            <a:pPr>
              <a:buNone/>
            </a:pPr>
            <a:r>
              <a:rPr lang="en-US" sz="2000" dirty="0" smtClean="0">
                <a:solidFill>
                  <a:srgbClr val="FFFFFF"/>
                </a:solidFill>
                <a:latin typeface="LucidaConsole"/>
              </a:rPr>
              <a:t>&lt;/body&gt;</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data-roles/role</a:t>
            </a:r>
            <a:endParaRPr lang="en-US" dirty="0"/>
          </a:p>
        </p:txBody>
      </p:sp>
      <p:sp>
        <p:nvSpPr>
          <p:cNvPr id="7" name="TextBox 6"/>
          <p:cNvSpPr txBox="1"/>
          <p:nvPr/>
        </p:nvSpPr>
        <p:spPr>
          <a:xfrm>
            <a:off x="4716977" y="1821294"/>
            <a:ext cx="2944501" cy="461665"/>
          </a:xfrm>
          <a:prstGeom prst="rect">
            <a:avLst/>
          </a:prstGeom>
          <a:noFill/>
        </p:spPr>
        <p:txBody>
          <a:bodyPr wrap="square" rtlCol="0">
            <a:spAutoFit/>
          </a:bodyPr>
          <a:lstStyle/>
          <a:p>
            <a:r>
              <a:rPr lang="en-US" sz="2400" dirty="0"/>
              <a:t>d</a:t>
            </a:r>
            <a:r>
              <a:rPr lang="en-US" sz="2400" dirty="0" smtClean="0"/>
              <a:t>ata-role header</a:t>
            </a:r>
            <a:endParaRPr lang="en-US" sz="2400" dirty="0"/>
          </a:p>
        </p:txBody>
      </p:sp>
      <p:sp>
        <p:nvSpPr>
          <p:cNvPr id="8" name="TextBox 7"/>
          <p:cNvSpPr txBox="1"/>
          <p:nvPr/>
        </p:nvSpPr>
        <p:spPr>
          <a:xfrm>
            <a:off x="4716977" y="3935805"/>
            <a:ext cx="4134202" cy="461665"/>
          </a:xfrm>
          <a:prstGeom prst="rect">
            <a:avLst/>
          </a:prstGeom>
          <a:noFill/>
        </p:spPr>
        <p:txBody>
          <a:bodyPr wrap="square" rtlCol="0">
            <a:spAutoFit/>
          </a:bodyPr>
          <a:lstStyle/>
          <a:p>
            <a:r>
              <a:rPr lang="en-US" sz="2400" dirty="0"/>
              <a:t>r</a:t>
            </a:r>
            <a:r>
              <a:rPr lang="en-US" sz="2400" dirty="0" smtClean="0"/>
              <a:t>ole=“main” class=“</a:t>
            </a:r>
            <a:r>
              <a:rPr lang="en-US" sz="2400" dirty="0" err="1" smtClean="0"/>
              <a:t>ui</a:t>
            </a:r>
            <a:r>
              <a:rPr lang="en-US" sz="2400" dirty="0" smtClean="0"/>
              <a:t>-content”</a:t>
            </a:r>
            <a:endParaRPr lang="en-US" sz="2400" dirty="0"/>
          </a:p>
        </p:txBody>
      </p:sp>
      <p:sp>
        <p:nvSpPr>
          <p:cNvPr id="9" name="TextBox 8"/>
          <p:cNvSpPr txBox="1"/>
          <p:nvPr/>
        </p:nvSpPr>
        <p:spPr>
          <a:xfrm>
            <a:off x="4716977" y="6075585"/>
            <a:ext cx="2944501" cy="461665"/>
          </a:xfrm>
          <a:prstGeom prst="rect">
            <a:avLst/>
          </a:prstGeom>
          <a:noFill/>
        </p:spPr>
        <p:txBody>
          <a:bodyPr wrap="square" rtlCol="0">
            <a:spAutoFit/>
          </a:bodyPr>
          <a:lstStyle/>
          <a:p>
            <a:r>
              <a:rPr lang="en-US" sz="2400" dirty="0"/>
              <a:t>d</a:t>
            </a:r>
            <a:r>
              <a:rPr lang="en-US" sz="2400" dirty="0" smtClean="0"/>
              <a:t>ata-role footer</a:t>
            </a:r>
            <a:endParaRPr lang="en-US" sz="2400" dirty="0"/>
          </a:p>
        </p:txBody>
      </p:sp>
      <p:pic>
        <p:nvPicPr>
          <p:cNvPr id="3" name="Picture 2" descr="pageStructur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79" y="1813041"/>
            <a:ext cx="3734633" cy="473364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data-roles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solidFill>
                  <a:srgbClr val="FFFFFF"/>
                </a:solidFill>
                <a:latin typeface="Lucida Console"/>
                <a:cs typeface="Lucida Console"/>
              </a:rPr>
              <a:t>&lt;body&gt;</a:t>
            </a:r>
          </a:p>
          <a:p>
            <a:pPr>
              <a:buNone/>
            </a:pPr>
            <a:r>
              <a:rPr lang="en-US" b="1" dirty="0" smtClean="0">
                <a:solidFill>
                  <a:srgbClr val="FFFFFF"/>
                </a:solidFill>
                <a:latin typeface="Lucida Console"/>
                <a:cs typeface="Lucida Console"/>
              </a:rPr>
              <a:t>	&lt;div data-role="page"&gt;</a:t>
            </a:r>
          </a:p>
          <a:p>
            <a:pPr>
              <a:buNone/>
            </a:pPr>
            <a:endParaRPr lang="en-US" b="1" dirty="0" smtClean="0">
              <a:solidFill>
                <a:srgbClr val="FFCD66"/>
              </a:solidFill>
              <a:latin typeface="Lucida Console"/>
              <a:cs typeface="Lucida Console"/>
            </a:endParaRPr>
          </a:p>
          <a:p>
            <a:pPr>
              <a:buNone/>
            </a:pPr>
            <a:r>
              <a:rPr lang="en-US" b="1" dirty="0" smtClean="0">
                <a:solidFill>
                  <a:srgbClr val="FFCD66"/>
                </a:solidFill>
                <a:latin typeface="Lucida Console"/>
                <a:cs typeface="Lucida Console"/>
              </a:rPr>
              <a:t>		</a:t>
            </a:r>
            <a:r>
              <a:rPr lang="en-US" b="1" dirty="0" smtClean="0">
                <a:solidFill>
                  <a:srgbClr val="FFD25D"/>
                </a:solidFill>
                <a:latin typeface="Lucida Console"/>
                <a:cs typeface="Lucida Console"/>
              </a:rPr>
              <a:t>&lt;div data-role="header"&gt;</a:t>
            </a:r>
          </a:p>
          <a:p>
            <a:pPr>
              <a:buNone/>
            </a:pPr>
            <a:r>
              <a:rPr lang="en-US" b="1" dirty="0" smtClean="0">
                <a:solidFill>
                  <a:srgbClr val="FFD25D"/>
                </a:solidFill>
                <a:latin typeface="Lucida Console"/>
                <a:cs typeface="Lucida Console"/>
              </a:rPr>
              <a:t>		&lt;/div&gt;</a:t>
            </a:r>
          </a:p>
          <a:p>
            <a:pPr>
              <a:buNone/>
            </a:pPr>
            <a:endParaRPr lang="en-US" b="1" dirty="0" smtClean="0">
              <a:solidFill>
                <a:srgbClr val="FFD25D"/>
              </a:solidFill>
              <a:latin typeface="Lucida Console"/>
              <a:cs typeface="Lucida Console"/>
            </a:endParaRPr>
          </a:p>
          <a:p>
            <a:pPr>
              <a:buNone/>
            </a:pPr>
            <a:r>
              <a:rPr lang="en-US" b="1" dirty="0" smtClean="0">
                <a:solidFill>
                  <a:srgbClr val="FFD25D"/>
                </a:solidFill>
                <a:latin typeface="Lucida Console"/>
                <a:cs typeface="Lucida Console"/>
              </a:rPr>
              <a:t>		&lt;div role</a:t>
            </a:r>
            <a:r>
              <a:rPr lang="en-US" b="1" dirty="0">
                <a:solidFill>
                  <a:srgbClr val="FFD25D"/>
                </a:solidFill>
                <a:latin typeface="Lucida Console"/>
                <a:cs typeface="Lucida Console"/>
              </a:rPr>
              <a:t>="main</a:t>
            </a:r>
            <a:r>
              <a:rPr lang="en-US" b="1" dirty="0" smtClean="0">
                <a:solidFill>
                  <a:srgbClr val="FFD25D"/>
                </a:solidFill>
                <a:latin typeface="Lucida Console"/>
                <a:cs typeface="Lucida Console"/>
              </a:rPr>
              <a:t>" </a:t>
            </a:r>
            <a:r>
              <a:rPr lang="en-US" b="1" dirty="0">
                <a:solidFill>
                  <a:srgbClr val="FFD25D"/>
                </a:solidFill>
                <a:latin typeface="Lucida Console"/>
                <a:cs typeface="Lucida Console"/>
              </a:rPr>
              <a:t>class="</a:t>
            </a:r>
            <a:r>
              <a:rPr lang="en-US" b="1" dirty="0" err="1">
                <a:solidFill>
                  <a:srgbClr val="FFD25D"/>
                </a:solidFill>
                <a:latin typeface="Lucida Console"/>
                <a:cs typeface="Lucida Console"/>
              </a:rPr>
              <a:t>ui</a:t>
            </a:r>
            <a:r>
              <a:rPr lang="en-US" b="1" dirty="0" smtClean="0">
                <a:solidFill>
                  <a:srgbClr val="FFD25D"/>
                </a:solidFill>
                <a:latin typeface="Lucida Console"/>
                <a:cs typeface="Lucida Console"/>
              </a:rPr>
              <a:t>-content</a:t>
            </a:r>
            <a:r>
              <a:rPr lang="en-US" b="1" dirty="0">
                <a:solidFill>
                  <a:srgbClr val="FFD25D"/>
                </a:solidFill>
                <a:latin typeface="Lucida Console"/>
                <a:cs typeface="Lucida Console"/>
              </a:rPr>
              <a:t>"&gt;</a:t>
            </a:r>
            <a:endParaRPr lang="en-US" b="1" dirty="0" smtClean="0">
              <a:solidFill>
                <a:srgbClr val="FFD25D"/>
              </a:solidFill>
              <a:latin typeface="Lucida Console"/>
              <a:cs typeface="Lucida Console"/>
            </a:endParaRPr>
          </a:p>
          <a:p>
            <a:pPr>
              <a:buNone/>
            </a:pPr>
            <a:r>
              <a:rPr lang="en-US" b="1" dirty="0" smtClean="0">
                <a:solidFill>
                  <a:srgbClr val="FFD25D"/>
                </a:solidFill>
                <a:latin typeface="Lucida Console"/>
                <a:cs typeface="Lucida Console"/>
              </a:rPr>
              <a:t>		&lt;/div&gt;</a:t>
            </a:r>
          </a:p>
          <a:p>
            <a:pPr>
              <a:buNone/>
            </a:pPr>
            <a:endParaRPr lang="en-US" b="1" dirty="0" smtClean="0">
              <a:solidFill>
                <a:srgbClr val="FFD25D"/>
              </a:solidFill>
              <a:latin typeface="Lucida Console"/>
              <a:cs typeface="Lucida Console"/>
            </a:endParaRPr>
          </a:p>
          <a:p>
            <a:pPr>
              <a:buNone/>
            </a:pPr>
            <a:r>
              <a:rPr lang="en-US" b="1" dirty="0" smtClean="0">
                <a:solidFill>
                  <a:srgbClr val="FFD25D"/>
                </a:solidFill>
                <a:latin typeface="Lucida Console"/>
                <a:cs typeface="Lucida Console"/>
              </a:rPr>
              <a:t>		&lt;div data-role="footer"&gt;</a:t>
            </a:r>
          </a:p>
          <a:p>
            <a:pPr>
              <a:buNone/>
            </a:pPr>
            <a:r>
              <a:rPr lang="en-US" b="1" dirty="0" smtClean="0">
                <a:solidFill>
                  <a:srgbClr val="FFD25D"/>
                </a:solidFill>
                <a:latin typeface="Lucida Console"/>
                <a:cs typeface="Lucida Console"/>
              </a:rPr>
              <a:t>		&lt;/div&gt;</a:t>
            </a:r>
          </a:p>
          <a:p>
            <a:pPr>
              <a:buNone/>
            </a:pPr>
            <a:endParaRPr lang="en-US" b="1" dirty="0" smtClean="0">
              <a:solidFill>
                <a:srgbClr val="FFCD66"/>
              </a:solidFill>
              <a:latin typeface="Lucida Console"/>
              <a:cs typeface="Lucida Console"/>
            </a:endParaRPr>
          </a:p>
          <a:p>
            <a:pPr>
              <a:buNone/>
            </a:pPr>
            <a:r>
              <a:rPr lang="en-US" b="1" dirty="0" smtClean="0">
                <a:solidFill>
                  <a:srgbClr val="FFFFFF"/>
                </a:solidFill>
                <a:latin typeface="Lucida Console"/>
                <a:cs typeface="Lucida Console"/>
              </a:rPr>
              <a:t>	&lt;/div&gt;</a:t>
            </a:r>
            <a:r>
              <a:rPr lang="en-US" b="1" dirty="0" smtClean="0">
                <a:solidFill>
                  <a:srgbClr val="666666"/>
                </a:solidFill>
                <a:latin typeface="Lucida Console"/>
                <a:cs typeface="Lucida Console"/>
              </a:rPr>
              <a:t>&lt;!-- /page --&gt;</a:t>
            </a:r>
          </a:p>
          <a:p>
            <a:pPr>
              <a:buNone/>
            </a:pPr>
            <a:r>
              <a:rPr lang="en-US" b="1" dirty="0" smtClean="0">
                <a:solidFill>
                  <a:srgbClr val="FFFFFF"/>
                </a:solidFill>
                <a:latin typeface="Lucida Console"/>
                <a:cs typeface="Lucida Console"/>
              </a:rPr>
              <a:t>&lt;/body&gt;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content</a:t>
            </a:r>
            <a:endParaRPr lang="en-US" dirty="0"/>
          </a:p>
        </p:txBody>
      </p:sp>
      <p:sp>
        <p:nvSpPr>
          <p:cNvPr id="3" name="Content Placeholder 2"/>
          <p:cNvSpPr>
            <a:spLocks noGrp="1"/>
          </p:cNvSpPr>
          <p:nvPr>
            <p:ph idx="1"/>
          </p:nvPr>
        </p:nvSpPr>
        <p:spPr>
          <a:xfrm>
            <a:off x="457200" y="1775191"/>
            <a:ext cx="8686800" cy="4625609"/>
          </a:xfrm>
        </p:spPr>
        <p:txBody>
          <a:bodyPr>
            <a:normAutofit fontScale="85000" lnSpcReduction="20000"/>
          </a:bodyPr>
          <a:lstStyle/>
          <a:p>
            <a:pPr>
              <a:buNone/>
            </a:pPr>
            <a:r>
              <a:rPr lang="en-US" b="1" dirty="0" smtClean="0">
                <a:solidFill>
                  <a:srgbClr val="FFFFFF"/>
                </a:solidFill>
                <a:latin typeface="Lucida Console"/>
                <a:cs typeface="Lucida Console"/>
              </a:rPr>
              <a:t>&lt;body&gt;</a:t>
            </a:r>
          </a:p>
          <a:p>
            <a:pPr>
              <a:buNone/>
            </a:pPr>
            <a:r>
              <a:rPr lang="en-US" b="1" dirty="0" smtClean="0">
                <a:solidFill>
                  <a:srgbClr val="FFFFFF"/>
                </a:solidFill>
                <a:latin typeface="Lucida Console"/>
                <a:cs typeface="Lucida Console"/>
              </a:rPr>
              <a:t>	&lt;div data-role="page"&gt;</a:t>
            </a:r>
          </a:p>
          <a:p>
            <a:pPr>
              <a:buNone/>
            </a:pPr>
            <a:r>
              <a:rPr lang="en-US" b="1" dirty="0" smtClean="0">
                <a:solidFill>
                  <a:srgbClr val="FFFFFF"/>
                </a:solidFill>
                <a:latin typeface="Lucida Console"/>
                <a:cs typeface="Lucida Console"/>
              </a:rPr>
              <a:t>	</a:t>
            </a:r>
          </a:p>
          <a:p>
            <a:pPr>
              <a:buNone/>
            </a:pPr>
            <a:r>
              <a:rPr lang="en-US" b="1" dirty="0" smtClean="0">
                <a:solidFill>
                  <a:srgbClr val="FFFFFF"/>
                </a:solidFill>
                <a:latin typeface="Lucida Console"/>
                <a:cs typeface="Lucida Console"/>
              </a:rPr>
              <a:t>		&lt;div data-role="header"&gt;</a:t>
            </a:r>
          </a:p>
          <a:p>
            <a:pPr>
              <a:buNone/>
            </a:pPr>
            <a:r>
              <a:rPr lang="en-US" b="1" dirty="0" smtClean="0">
                <a:solidFill>
                  <a:srgbClr val="FFCD66"/>
                </a:solidFill>
                <a:latin typeface="Lucida Console"/>
                <a:cs typeface="Lucida Console"/>
              </a:rPr>
              <a:t>			&lt;h1&gt;Welco</a:t>
            </a:r>
            <a:r>
              <a:rPr lang="en-US" b="1" dirty="0" smtClean="0">
                <a:solidFill>
                  <a:schemeClr val="accent1">
                    <a:lumMod val="60000"/>
                    <a:lumOff val="40000"/>
                  </a:schemeClr>
                </a:solidFill>
                <a:latin typeface="Lucida Console"/>
                <a:cs typeface="Lucida Console"/>
              </a:rPr>
              <a:t>m</a:t>
            </a:r>
            <a:r>
              <a:rPr lang="en-US" b="1" dirty="0" smtClean="0">
                <a:solidFill>
                  <a:srgbClr val="FFCD66"/>
                </a:solidFill>
                <a:latin typeface="Lucida Console"/>
                <a:cs typeface="Lucida Console"/>
              </a:rPr>
              <a:t>e&lt;/h1&gt;</a:t>
            </a:r>
          </a:p>
          <a:p>
            <a:pPr>
              <a:buNone/>
            </a:pPr>
            <a:r>
              <a:rPr lang="en-US" b="1" dirty="0" smtClean="0">
                <a:solidFill>
                  <a:srgbClr val="FFFFFF"/>
                </a:solidFill>
                <a:latin typeface="Lucida Console"/>
                <a:cs typeface="Lucida Console"/>
              </a:rPr>
              <a:t>		&lt;/div&gt;</a:t>
            </a:r>
          </a:p>
          <a:p>
            <a:pPr>
              <a:buNone/>
            </a:pPr>
            <a:endParaRPr lang="en-US" b="1" dirty="0" smtClean="0">
              <a:solidFill>
                <a:srgbClr val="FFFFFF"/>
              </a:solidFill>
              <a:latin typeface="Lucida Console"/>
              <a:cs typeface="Lucida Console"/>
            </a:endParaRPr>
          </a:p>
          <a:p>
            <a:pPr>
              <a:buNone/>
            </a:pPr>
            <a:r>
              <a:rPr lang="en-US" b="1" dirty="0" smtClean="0">
                <a:solidFill>
                  <a:srgbClr val="FFFFFF"/>
                </a:solidFill>
                <a:latin typeface="Lucida Console"/>
                <a:cs typeface="Lucida Console"/>
              </a:rPr>
              <a:t>		</a:t>
            </a:r>
            <a:r>
              <a:rPr lang="en-US" b="1" dirty="0">
                <a:latin typeface="Lucida Console"/>
                <a:cs typeface="Lucida Console"/>
              </a:rPr>
              <a:t>&lt;div role</a:t>
            </a:r>
            <a:r>
              <a:rPr lang="en-US" b="1" dirty="0" smtClean="0">
                <a:latin typeface="Lucida Console"/>
                <a:cs typeface="Lucida Console"/>
              </a:rPr>
              <a:t>=”main" </a:t>
            </a:r>
            <a:r>
              <a:rPr lang="en-US" b="1" dirty="0">
                <a:latin typeface="Lucida Console"/>
                <a:cs typeface="Lucida Console"/>
              </a:rPr>
              <a:t>class="</a:t>
            </a:r>
            <a:r>
              <a:rPr lang="en-US" b="1" dirty="0" err="1">
                <a:latin typeface="Lucida Console"/>
                <a:cs typeface="Lucida Console"/>
              </a:rPr>
              <a:t>ui</a:t>
            </a:r>
            <a:r>
              <a:rPr lang="en-US" b="1" dirty="0">
                <a:latin typeface="Lucida Console"/>
                <a:cs typeface="Lucida Console"/>
              </a:rPr>
              <a:t>-content"</a:t>
            </a:r>
            <a:r>
              <a:rPr lang="en-US" b="1" dirty="0" smtClean="0">
                <a:latin typeface="Lucida Console"/>
                <a:cs typeface="Lucida Console"/>
              </a:rPr>
              <a:t>&gt;</a:t>
            </a:r>
          </a:p>
          <a:p>
            <a:pPr>
              <a:buNone/>
            </a:pPr>
            <a:r>
              <a:rPr lang="en-US" b="1" dirty="0" smtClean="0">
                <a:solidFill>
                  <a:srgbClr val="FFCD66"/>
                </a:solidFill>
                <a:latin typeface="Lucida Console"/>
                <a:cs typeface="Lucida Console"/>
              </a:rPr>
              <a:t>			&lt;</a:t>
            </a:r>
            <a:r>
              <a:rPr lang="en-US" b="1" dirty="0" err="1" smtClean="0">
                <a:solidFill>
                  <a:srgbClr val="FFCD66"/>
                </a:solidFill>
                <a:latin typeface="Lucida Console"/>
                <a:cs typeface="Lucida Console"/>
              </a:rPr>
              <a:t>p</a:t>
            </a:r>
            <a:r>
              <a:rPr lang="en-US" b="1" dirty="0" smtClean="0">
                <a:solidFill>
                  <a:srgbClr val="FFCD66"/>
                </a:solidFill>
                <a:latin typeface="Lucida Console"/>
                <a:cs typeface="Lucida Console"/>
              </a:rPr>
              <a:t>&gt;Hello world&lt;/</a:t>
            </a:r>
            <a:r>
              <a:rPr lang="en-US" b="1" dirty="0" err="1" smtClean="0">
                <a:solidFill>
                  <a:srgbClr val="FFCD66"/>
                </a:solidFill>
                <a:latin typeface="Lucida Console"/>
                <a:cs typeface="Lucida Console"/>
              </a:rPr>
              <a:t>p</a:t>
            </a:r>
            <a:r>
              <a:rPr lang="en-US" b="1" dirty="0" smtClean="0">
                <a:solidFill>
                  <a:srgbClr val="FFCD66"/>
                </a:solidFill>
                <a:latin typeface="Lucida Console"/>
                <a:cs typeface="Lucida Console"/>
              </a:rPr>
              <a:t>&gt;</a:t>
            </a:r>
          </a:p>
          <a:p>
            <a:pPr>
              <a:buNone/>
            </a:pPr>
            <a:r>
              <a:rPr lang="en-US" b="1" dirty="0" smtClean="0">
                <a:solidFill>
                  <a:srgbClr val="FFFFFF"/>
                </a:solidFill>
                <a:latin typeface="Lucida Console"/>
                <a:cs typeface="Lucida Console"/>
              </a:rPr>
              <a:t>		&lt;/div&gt;</a:t>
            </a:r>
          </a:p>
          <a:p>
            <a:pPr>
              <a:buNone/>
            </a:pPr>
            <a:endParaRPr lang="en-US" b="1" dirty="0" smtClean="0">
              <a:solidFill>
                <a:srgbClr val="FFFFFF"/>
              </a:solidFill>
              <a:latin typeface="Lucida Console"/>
              <a:cs typeface="Lucida Console"/>
            </a:endParaRPr>
          </a:p>
          <a:p>
            <a:pPr>
              <a:buNone/>
            </a:pPr>
            <a:r>
              <a:rPr lang="en-US" b="1" dirty="0" smtClean="0">
                <a:solidFill>
                  <a:srgbClr val="FFFFFF"/>
                </a:solidFill>
                <a:latin typeface="Lucida Console"/>
                <a:cs typeface="Lucida Console"/>
              </a:rPr>
              <a:t>	&lt;/div&gt;</a:t>
            </a:r>
            <a:r>
              <a:rPr lang="en-US" b="1" dirty="0" smtClean="0">
                <a:solidFill>
                  <a:srgbClr val="666666"/>
                </a:solidFill>
                <a:latin typeface="Lucida Console"/>
                <a:cs typeface="Lucida Console"/>
              </a:rPr>
              <a:t>&lt;!-- /page --&gt;</a:t>
            </a:r>
          </a:p>
          <a:p>
            <a:pPr>
              <a:buNone/>
            </a:pPr>
            <a:r>
              <a:rPr lang="en-US" b="1" dirty="0" smtClean="0">
                <a:solidFill>
                  <a:srgbClr val="FFFFFF"/>
                </a:solidFill>
                <a:latin typeface="Lucida Console"/>
                <a:cs typeface="Lucida Console"/>
              </a:rPr>
              <a:t>&lt;/body&gt;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list</a:t>
            </a:r>
            <a:endParaRPr lang="en-US" dirty="0"/>
          </a:p>
        </p:txBody>
      </p:sp>
      <p:sp>
        <p:nvSpPr>
          <p:cNvPr id="3" name="Content Placeholder 2"/>
          <p:cNvSpPr>
            <a:spLocks noGrp="1"/>
          </p:cNvSpPr>
          <p:nvPr>
            <p:ph idx="1"/>
          </p:nvPr>
        </p:nvSpPr>
        <p:spPr>
          <a:xfrm>
            <a:off x="7640" y="1775191"/>
            <a:ext cx="8229600" cy="4625609"/>
          </a:xfrm>
        </p:spPr>
        <p:txBody>
          <a:bodyPr>
            <a:normAutofit fontScale="92500" lnSpcReduction="20000"/>
          </a:bodyPr>
          <a:lstStyle/>
          <a:p>
            <a:pPr>
              <a:buNone/>
            </a:pPr>
            <a:r>
              <a:rPr lang="en-US" b="1" dirty="0" smtClean="0">
                <a:solidFill>
                  <a:srgbClr val="FFFFFF"/>
                </a:solidFill>
                <a:latin typeface="Lucida Console"/>
                <a:cs typeface="Lucida Console"/>
              </a:rPr>
              <a:t>&lt;div role=”main" </a:t>
            </a:r>
          </a:p>
          <a:p>
            <a:pPr>
              <a:buNone/>
            </a:pPr>
            <a:r>
              <a:rPr lang="en-US" b="1" dirty="0">
                <a:solidFill>
                  <a:srgbClr val="FFFFFF"/>
                </a:solidFill>
                <a:latin typeface="Lucida Console"/>
                <a:cs typeface="Lucida Console"/>
              </a:rPr>
              <a:t>	</a:t>
            </a:r>
            <a:r>
              <a:rPr lang="en-US" b="1" dirty="0" smtClean="0">
                <a:solidFill>
                  <a:srgbClr val="FFFFFF"/>
                </a:solidFill>
                <a:latin typeface="Lucida Console"/>
                <a:cs typeface="Lucida Console"/>
              </a:rPr>
              <a:t>	class</a:t>
            </a:r>
            <a:r>
              <a:rPr lang="en-US" b="1" dirty="0">
                <a:solidFill>
                  <a:srgbClr val="FFFFFF"/>
                </a:solidFill>
                <a:latin typeface="Lucida Console"/>
                <a:cs typeface="Lucida Console"/>
              </a:rPr>
              <a:t>="</a:t>
            </a:r>
            <a:r>
              <a:rPr lang="en-US" b="1" dirty="0" err="1">
                <a:solidFill>
                  <a:srgbClr val="FFFFFF"/>
                </a:solidFill>
                <a:latin typeface="Lucida Console"/>
                <a:cs typeface="Lucida Console"/>
              </a:rPr>
              <a:t>ui</a:t>
            </a:r>
            <a:r>
              <a:rPr lang="en-US" b="1" dirty="0">
                <a:solidFill>
                  <a:srgbClr val="FFFFFF"/>
                </a:solidFill>
                <a:latin typeface="Lucida Console"/>
                <a:cs typeface="Lucida Console"/>
              </a:rPr>
              <a:t>-content"&gt;</a:t>
            </a:r>
            <a:endParaRPr lang="en-US" b="1" dirty="0" smtClean="0">
              <a:solidFill>
                <a:srgbClr val="FFFFFF"/>
              </a:solidFill>
              <a:latin typeface="Lucida Console"/>
              <a:cs typeface="Lucida Console"/>
            </a:endParaRPr>
          </a:p>
          <a:p>
            <a:pPr>
              <a:buNone/>
            </a:pPr>
            <a:r>
              <a:rPr lang="en-US" b="1" dirty="0" smtClean="0">
                <a:solidFill>
                  <a:srgbClr val="FFFFFF"/>
                </a:solidFill>
                <a:latin typeface="Lucida Console"/>
                <a:cs typeface="Lucida Console"/>
              </a:rPr>
              <a:t>	&lt;</a:t>
            </a:r>
            <a:r>
              <a:rPr lang="en-US" b="1" dirty="0" err="1" smtClean="0">
                <a:solidFill>
                  <a:srgbClr val="FFFFFF"/>
                </a:solidFill>
                <a:latin typeface="Lucida Console"/>
                <a:cs typeface="Lucida Console"/>
              </a:rPr>
              <a:t>p</a:t>
            </a:r>
            <a:r>
              <a:rPr lang="en-US" b="1" dirty="0" smtClean="0">
                <a:solidFill>
                  <a:srgbClr val="FFFFFF"/>
                </a:solidFill>
                <a:latin typeface="Lucida Console"/>
                <a:cs typeface="Lucida Console"/>
              </a:rPr>
              <a:t>&gt;Hello world&lt;/</a:t>
            </a:r>
            <a:r>
              <a:rPr lang="en-US" b="1" dirty="0" err="1" smtClean="0">
                <a:solidFill>
                  <a:srgbClr val="FFFFFF"/>
                </a:solidFill>
                <a:latin typeface="Lucida Console"/>
                <a:cs typeface="Lucida Console"/>
              </a:rPr>
              <a:t>p</a:t>
            </a:r>
            <a:r>
              <a:rPr lang="en-US" b="1" dirty="0" smtClean="0">
                <a:solidFill>
                  <a:srgbClr val="FFFFFF"/>
                </a:solidFill>
                <a:latin typeface="Lucida Console"/>
                <a:cs typeface="Lucida Console"/>
              </a:rPr>
              <a:t>&gt;</a:t>
            </a:r>
          </a:p>
          <a:p>
            <a:pPr>
              <a:buNone/>
            </a:pPr>
            <a:r>
              <a:rPr lang="en-US" b="1" dirty="0" smtClean="0">
                <a:solidFill>
                  <a:srgbClr val="FFCD66"/>
                </a:solidFill>
                <a:latin typeface="Lucida Console"/>
                <a:cs typeface="Lucida Console"/>
              </a:rPr>
              <a:t>	</a:t>
            </a:r>
          </a:p>
          <a:p>
            <a:pPr>
              <a:buNone/>
            </a:pPr>
            <a:r>
              <a:rPr lang="en-US" b="1" dirty="0" smtClean="0">
                <a:solidFill>
                  <a:srgbClr val="FFCD66"/>
                </a:solidFill>
                <a:latin typeface="Lucida Console"/>
                <a:cs typeface="Lucida Console"/>
              </a:rPr>
              <a:t>	&lt;</a:t>
            </a:r>
            <a:r>
              <a:rPr lang="en-US" b="1" dirty="0" err="1" smtClean="0">
                <a:solidFill>
                  <a:srgbClr val="FFCD66"/>
                </a:solidFill>
                <a:latin typeface="Lucida Console"/>
                <a:cs typeface="Lucida Console"/>
              </a:rPr>
              <a:t>ul</a:t>
            </a:r>
            <a:r>
              <a:rPr lang="en-US" b="1" dirty="0" smtClean="0">
                <a:solidFill>
                  <a:srgbClr val="FFCD66"/>
                </a:solidFill>
                <a:latin typeface="Lucida Console"/>
                <a:cs typeface="Lucida Console"/>
              </a:rPr>
              <a:t>&gt;</a:t>
            </a:r>
          </a:p>
          <a:p>
            <a:pPr>
              <a:buNone/>
            </a:pPr>
            <a:r>
              <a:rPr lang="en-US" b="1" dirty="0" smtClean="0">
                <a:solidFill>
                  <a:srgbClr val="FFCD66"/>
                </a:solidFill>
                <a:latin typeface="Lucida Console"/>
                <a:cs typeface="Lucida Console"/>
              </a:rPr>
              <a:t>	&lt;</a:t>
            </a:r>
            <a:r>
              <a:rPr lang="en-US" b="1" dirty="0" err="1" smtClean="0">
                <a:solidFill>
                  <a:srgbClr val="FFCD66"/>
                </a:solidFill>
                <a:latin typeface="Lucida Console"/>
                <a:cs typeface="Lucida Console"/>
              </a:rPr>
              <a:t>li</a:t>
            </a:r>
            <a:r>
              <a:rPr lang="en-US" b="1" dirty="0" smtClean="0">
                <a:solidFill>
                  <a:srgbClr val="FFCD66"/>
                </a:solidFill>
                <a:latin typeface="Lucida Console"/>
                <a:cs typeface="Lucida Console"/>
              </a:rPr>
              <a:t>&gt;Products&lt;/</a:t>
            </a:r>
            <a:r>
              <a:rPr lang="en-US" b="1" dirty="0" err="1" smtClean="0">
                <a:solidFill>
                  <a:srgbClr val="FFCD66"/>
                </a:solidFill>
                <a:latin typeface="Lucida Console"/>
                <a:cs typeface="Lucida Console"/>
              </a:rPr>
              <a:t>li</a:t>
            </a:r>
            <a:r>
              <a:rPr lang="en-US" b="1" dirty="0" smtClean="0">
                <a:solidFill>
                  <a:srgbClr val="FFCD66"/>
                </a:solidFill>
                <a:latin typeface="Lucida Console"/>
                <a:cs typeface="Lucida Console"/>
              </a:rPr>
              <a:t>&gt;</a:t>
            </a:r>
          </a:p>
          <a:p>
            <a:pPr>
              <a:buNone/>
            </a:pPr>
            <a:r>
              <a:rPr lang="en-US" b="1" dirty="0" smtClean="0">
                <a:solidFill>
                  <a:srgbClr val="FFCD66"/>
                </a:solidFill>
                <a:latin typeface="Lucida Console"/>
                <a:cs typeface="Lucida Console"/>
              </a:rPr>
              <a:t>	&lt;</a:t>
            </a:r>
            <a:r>
              <a:rPr lang="en-US" b="1" dirty="0" err="1" smtClean="0">
                <a:solidFill>
                  <a:srgbClr val="FFCD66"/>
                </a:solidFill>
                <a:latin typeface="Lucida Console"/>
                <a:cs typeface="Lucida Console"/>
              </a:rPr>
              <a:t>li</a:t>
            </a:r>
            <a:r>
              <a:rPr lang="en-US" b="1" dirty="0" smtClean="0">
                <a:solidFill>
                  <a:srgbClr val="FFCD66"/>
                </a:solidFill>
                <a:latin typeface="Lucida Console"/>
                <a:cs typeface="Lucida Console"/>
              </a:rPr>
              <a:t>&gt;Services&lt;/</a:t>
            </a:r>
            <a:r>
              <a:rPr lang="en-US" b="1" dirty="0" err="1" smtClean="0">
                <a:solidFill>
                  <a:srgbClr val="FFCD66"/>
                </a:solidFill>
                <a:latin typeface="Lucida Console"/>
                <a:cs typeface="Lucida Console"/>
              </a:rPr>
              <a:t>li</a:t>
            </a:r>
            <a:r>
              <a:rPr lang="en-US" b="1" dirty="0" smtClean="0">
                <a:solidFill>
                  <a:srgbClr val="FFCD66"/>
                </a:solidFill>
                <a:latin typeface="Lucida Console"/>
                <a:cs typeface="Lucida Console"/>
              </a:rPr>
              <a:t>&gt;</a:t>
            </a:r>
          </a:p>
          <a:p>
            <a:pPr>
              <a:buNone/>
            </a:pPr>
            <a:r>
              <a:rPr lang="en-US" b="1" dirty="0" smtClean="0">
                <a:solidFill>
                  <a:srgbClr val="FFCD66"/>
                </a:solidFill>
                <a:latin typeface="Lucida Console"/>
                <a:cs typeface="Lucida Console"/>
              </a:rPr>
              <a:t>	&lt;</a:t>
            </a:r>
            <a:r>
              <a:rPr lang="en-US" b="1" dirty="0" err="1" smtClean="0">
                <a:solidFill>
                  <a:srgbClr val="FFCD66"/>
                </a:solidFill>
                <a:latin typeface="Lucida Console"/>
                <a:cs typeface="Lucida Console"/>
              </a:rPr>
              <a:t>li</a:t>
            </a:r>
            <a:r>
              <a:rPr lang="en-US" b="1" dirty="0" smtClean="0">
                <a:solidFill>
                  <a:srgbClr val="FFCD66"/>
                </a:solidFill>
                <a:latin typeface="Lucida Console"/>
                <a:cs typeface="Lucida Console"/>
              </a:rPr>
              <a:t>&gt;About us&lt;/</a:t>
            </a:r>
            <a:r>
              <a:rPr lang="en-US" b="1" dirty="0" err="1" smtClean="0">
                <a:solidFill>
                  <a:srgbClr val="FFCD66"/>
                </a:solidFill>
                <a:latin typeface="Lucida Console"/>
                <a:cs typeface="Lucida Console"/>
              </a:rPr>
              <a:t>li</a:t>
            </a:r>
            <a:r>
              <a:rPr lang="en-US" b="1" dirty="0" smtClean="0">
                <a:solidFill>
                  <a:srgbClr val="FFCD66"/>
                </a:solidFill>
                <a:latin typeface="Lucida Console"/>
                <a:cs typeface="Lucida Console"/>
              </a:rPr>
              <a:t>&gt;</a:t>
            </a:r>
          </a:p>
          <a:p>
            <a:pPr>
              <a:buNone/>
            </a:pPr>
            <a:r>
              <a:rPr lang="en-US" b="1" dirty="0" smtClean="0">
                <a:solidFill>
                  <a:srgbClr val="FFCD66"/>
                </a:solidFill>
                <a:latin typeface="Lucida Console"/>
                <a:cs typeface="Lucida Console"/>
              </a:rPr>
              <a:t>	&lt;</a:t>
            </a:r>
            <a:r>
              <a:rPr lang="en-US" b="1" dirty="0" err="1" smtClean="0">
                <a:solidFill>
                  <a:srgbClr val="FFCD66"/>
                </a:solidFill>
                <a:latin typeface="Lucida Console"/>
                <a:cs typeface="Lucida Console"/>
              </a:rPr>
              <a:t>li</a:t>
            </a:r>
            <a:r>
              <a:rPr lang="en-US" b="1" dirty="0" smtClean="0">
                <a:solidFill>
                  <a:srgbClr val="FFCD66"/>
                </a:solidFill>
                <a:latin typeface="Lucida Console"/>
                <a:cs typeface="Lucida Console"/>
              </a:rPr>
              <a:t>&gt;Contact&lt;/</a:t>
            </a:r>
            <a:r>
              <a:rPr lang="en-US" b="1" dirty="0" err="1" smtClean="0">
                <a:solidFill>
                  <a:srgbClr val="FFCD66"/>
                </a:solidFill>
                <a:latin typeface="Lucida Console"/>
                <a:cs typeface="Lucida Console"/>
              </a:rPr>
              <a:t>li</a:t>
            </a:r>
            <a:r>
              <a:rPr lang="en-US" b="1" dirty="0" smtClean="0">
                <a:solidFill>
                  <a:srgbClr val="FFCD66"/>
                </a:solidFill>
                <a:latin typeface="Lucida Console"/>
                <a:cs typeface="Lucida Console"/>
              </a:rPr>
              <a:t>&gt;</a:t>
            </a:r>
          </a:p>
          <a:p>
            <a:pPr>
              <a:buNone/>
            </a:pPr>
            <a:r>
              <a:rPr lang="en-US" b="1" dirty="0" smtClean="0">
                <a:solidFill>
                  <a:srgbClr val="FFCD66"/>
                </a:solidFill>
                <a:latin typeface="Lucida Console"/>
                <a:cs typeface="Lucida Console"/>
              </a:rPr>
              <a:t>	&lt;/</a:t>
            </a:r>
            <a:r>
              <a:rPr lang="en-US" b="1" dirty="0" err="1" smtClean="0">
                <a:solidFill>
                  <a:srgbClr val="FFCD66"/>
                </a:solidFill>
                <a:latin typeface="Lucida Console"/>
                <a:cs typeface="Lucida Console"/>
              </a:rPr>
              <a:t>ul</a:t>
            </a:r>
            <a:r>
              <a:rPr lang="en-US" b="1" dirty="0" smtClean="0">
                <a:solidFill>
                  <a:srgbClr val="FFCD66"/>
                </a:solidFill>
                <a:latin typeface="Lucida Console"/>
                <a:cs typeface="Lucida Console"/>
              </a:rPr>
              <a:t>&gt;</a:t>
            </a:r>
          </a:p>
          <a:p>
            <a:pPr>
              <a:buNone/>
            </a:pPr>
            <a:endParaRPr lang="en-US" b="1" dirty="0" smtClean="0">
              <a:solidFill>
                <a:srgbClr val="FFFFFF"/>
              </a:solidFill>
              <a:latin typeface="Lucida Console"/>
              <a:cs typeface="Lucida Console"/>
            </a:endParaRPr>
          </a:p>
          <a:p>
            <a:pPr>
              <a:buNone/>
            </a:pPr>
            <a:r>
              <a:rPr lang="en-US" b="1" dirty="0" smtClean="0">
                <a:solidFill>
                  <a:srgbClr val="FFFFFF"/>
                </a:solidFill>
                <a:latin typeface="Lucida Console"/>
                <a:cs typeface="Lucida Console"/>
              </a:rPr>
              <a:t>&lt;/div&gt;</a:t>
            </a:r>
            <a:r>
              <a:rPr lang="en-US" b="1" dirty="0" smtClean="0">
                <a:solidFill>
                  <a:srgbClr val="666666"/>
                </a:solidFill>
                <a:latin typeface="Lucida Console"/>
                <a:cs typeface="Lucida Console"/>
              </a:rPr>
              <a:t>&lt;!-- /content --&gt;</a:t>
            </a:r>
            <a:endParaRPr lang="en-US" dirty="0">
              <a:latin typeface="Lucida Console"/>
              <a:cs typeface="Lucida Console"/>
            </a:endParaRPr>
          </a:p>
        </p:txBody>
      </p:sp>
      <p:pic>
        <p:nvPicPr>
          <p:cNvPr id="4" name="Picture 3" descr="simpleLis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36" y="1775191"/>
            <a:ext cx="3051472" cy="434096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listview</a:t>
            </a:r>
            <a:r>
              <a:rPr lang="en-US" dirty="0" smtClean="0"/>
              <a:t> data-role</a:t>
            </a:r>
            <a:endParaRPr lang="en-US" dirty="0"/>
          </a:p>
        </p:txBody>
      </p:sp>
      <p:sp>
        <p:nvSpPr>
          <p:cNvPr id="3" name="Content Placeholder 2"/>
          <p:cNvSpPr>
            <a:spLocks noGrp="1"/>
          </p:cNvSpPr>
          <p:nvPr>
            <p:ph idx="1"/>
          </p:nvPr>
        </p:nvSpPr>
        <p:spPr>
          <a:xfrm>
            <a:off x="7640" y="1775191"/>
            <a:ext cx="8229600" cy="4625609"/>
          </a:xfrm>
        </p:spPr>
        <p:txBody>
          <a:bodyPr>
            <a:normAutofit fontScale="85000" lnSpcReduction="20000"/>
          </a:bodyPr>
          <a:lstStyle/>
          <a:p>
            <a:pPr>
              <a:buNone/>
            </a:pPr>
            <a:r>
              <a:rPr lang="en-US" b="1" dirty="0" smtClean="0">
                <a:solidFill>
                  <a:srgbClr val="FFFFFF"/>
                </a:solidFill>
                <a:latin typeface="Lucida Console"/>
                <a:cs typeface="Lucida Console"/>
              </a:rPr>
              <a:t>&lt;div </a:t>
            </a:r>
            <a:r>
              <a:rPr lang="en-US" b="1" dirty="0">
                <a:solidFill>
                  <a:srgbClr val="FFFFFF"/>
                </a:solidFill>
                <a:latin typeface="Lucida Console"/>
                <a:cs typeface="Lucida Console"/>
              </a:rPr>
              <a:t>role="content" </a:t>
            </a:r>
          </a:p>
          <a:p>
            <a:pPr>
              <a:buNone/>
            </a:pPr>
            <a:r>
              <a:rPr lang="en-US" b="1" dirty="0">
                <a:solidFill>
                  <a:srgbClr val="FFFFFF"/>
                </a:solidFill>
                <a:latin typeface="Lucida Console"/>
                <a:cs typeface="Lucida Console"/>
              </a:rPr>
              <a:t>		class="</a:t>
            </a:r>
            <a:r>
              <a:rPr lang="en-US" b="1" dirty="0" err="1">
                <a:solidFill>
                  <a:srgbClr val="FFFFFF"/>
                </a:solidFill>
                <a:latin typeface="Lucida Console"/>
                <a:cs typeface="Lucida Console"/>
              </a:rPr>
              <a:t>ui</a:t>
            </a:r>
            <a:r>
              <a:rPr lang="en-US" b="1" dirty="0">
                <a:solidFill>
                  <a:srgbClr val="FFFFFF"/>
                </a:solidFill>
                <a:latin typeface="Lucida Console"/>
                <a:cs typeface="Lucida Console"/>
              </a:rPr>
              <a:t>-content"&gt;</a:t>
            </a:r>
            <a:endParaRPr lang="en-US" b="1" dirty="0" smtClean="0">
              <a:solidFill>
                <a:srgbClr val="FFFFFF"/>
              </a:solidFill>
              <a:latin typeface="Lucida Console"/>
              <a:cs typeface="Lucida Console"/>
            </a:endParaRPr>
          </a:p>
          <a:p>
            <a:pPr>
              <a:buNone/>
            </a:pPr>
            <a:r>
              <a:rPr lang="en-US" b="1" dirty="0" smtClean="0">
                <a:solidFill>
                  <a:srgbClr val="FFFFFF"/>
                </a:solidFill>
                <a:latin typeface="Lucida Console"/>
                <a:cs typeface="Lucida Console"/>
              </a:rPr>
              <a:t>	&lt;</a:t>
            </a:r>
            <a:r>
              <a:rPr lang="en-US" b="1" dirty="0" err="1" smtClean="0">
                <a:solidFill>
                  <a:srgbClr val="FFFFFF"/>
                </a:solidFill>
                <a:latin typeface="Lucida Console"/>
                <a:cs typeface="Lucida Console"/>
              </a:rPr>
              <a:t>p</a:t>
            </a:r>
            <a:r>
              <a:rPr lang="en-US" b="1" dirty="0" smtClean="0">
                <a:solidFill>
                  <a:srgbClr val="FFFFFF"/>
                </a:solidFill>
                <a:latin typeface="Lucida Console"/>
                <a:cs typeface="Lucida Console"/>
              </a:rPr>
              <a:t>&gt;Hello world&lt;/</a:t>
            </a:r>
            <a:r>
              <a:rPr lang="en-US" b="1" dirty="0" err="1" smtClean="0">
                <a:solidFill>
                  <a:srgbClr val="FFFFFF"/>
                </a:solidFill>
                <a:latin typeface="Lucida Console"/>
                <a:cs typeface="Lucida Console"/>
              </a:rPr>
              <a:t>p</a:t>
            </a:r>
            <a:r>
              <a:rPr lang="en-US" b="1" dirty="0" smtClean="0">
                <a:solidFill>
                  <a:srgbClr val="FFFFFF"/>
                </a:solidFill>
                <a:latin typeface="Lucida Console"/>
                <a:cs typeface="Lucida Console"/>
              </a:rPr>
              <a:t>&gt;</a:t>
            </a:r>
          </a:p>
          <a:p>
            <a:pPr>
              <a:buNone/>
            </a:pPr>
            <a:endParaRPr lang="en-US" b="1" dirty="0" smtClean="0">
              <a:solidFill>
                <a:srgbClr val="FFFFFF"/>
              </a:solidFill>
              <a:latin typeface="Lucida Console"/>
              <a:cs typeface="Lucida Console"/>
            </a:endParaRPr>
          </a:p>
          <a:p>
            <a:pPr>
              <a:buNone/>
            </a:pPr>
            <a:r>
              <a:rPr lang="en-US" b="1" dirty="0" smtClean="0">
                <a:solidFill>
                  <a:srgbClr val="FFFFFF"/>
                </a:solidFill>
                <a:latin typeface="Lucida Console"/>
                <a:cs typeface="Lucida Console"/>
              </a:rPr>
              <a:t>	&lt;</a:t>
            </a:r>
            <a:r>
              <a:rPr lang="en-US" b="1" dirty="0" err="1" smtClean="0">
                <a:solidFill>
                  <a:srgbClr val="FFFFFF"/>
                </a:solidFill>
                <a:latin typeface="Lucida Console"/>
                <a:cs typeface="Lucida Console"/>
              </a:rPr>
              <a:t>ul</a:t>
            </a:r>
            <a:r>
              <a:rPr lang="en-US" b="1" dirty="0" smtClean="0">
                <a:solidFill>
                  <a:srgbClr val="FFFFFF"/>
                </a:solidFill>
                <a:latin typeface="Lucida Console"/>
                <a:cs typeface="Lucida Console"/>
              </a:rPr>
              <a:t> </a:t>
            </a:r>
            <a:r>
              <a:rPr lang="en-US" b="1" dirty="0" smtClean="0">
                <a:solidFill>
                  <a:srgbClr val="FFCD66"/>
                </a:solidFill>
                <a:latin typeface="Lucida Console"/>
                <a:cs typeface="Lucida Console"/>
              </a:rPr>
              <a:t>data-role="</a:t>
            </a:r>
            <a:r>
              <a:rPr lang="en-US" b="1" dirty="0" err="1" smtClean="0">
                <a:solidFill>
                  <a:srgbClr val="FFCD66"/>
                </a:solidFill>
                <a:latin typeface="Lucida Console"/>
                <a:cs typeface="Lucida Console"/>
              </a:rPr>
              <a:t>listview</a:t>
            </a:r>
            <a:r>
              <a:rPr lang="en-US" b="1" dirty="0" smtClean="0">
                <a:solidFill>
                  <a:srgbClr val="FFCD66"/>
                </a:solidFill>
                <a:latin typeface="Lucida Console"/>
                <a:cs typeface="Lucida Console"/>
              </a:rPr>
              <a:t>” </a:t>
            </a:r>
          </a:p>
          <a:p>
            <a:pPr>
              <a:buNone/>
            </a:pPr>
            <a:r>
              <a:rPr lang="en-US" b="1" dirty="0">
                <a:solidFill>
                  <a:srgbClr val="FFCD66"/>
                </a:solidFill>
                <a:latin typeface="Lucida Console"/>
                <a:cs typeface="Lucida Console"/>
              </a:rPr>
              <a:t>	</a:t>
            </a:r>
            <a:r>
              <a:rPr lang="en-US" b="1" dirty="0" smtClean="0">
                <a:solidFill>
                  <a:srgbClr val="FFCD66"/>
                </a:solidFill>
                <a:latin typeface="Lucida Console"/>
                <a:cs typeface="Lucida Console"/>
              </a:rPr>
              <a:t>	  data-inset=“true”</a:t>
            </a:r>
            <a:r>
              <a:rPr lang="en-US" b="1" dirty="0" smtClean="0">
                <a:solidFill>
                  <a:srgbClr val="FFFFFF"/>
                </a:solidFill>
                <a:latin typeface="Lucida Console"/>
                <a:cs typeface="Lucida Console"/>
              </a:rPr>
              <a:t>&gt;</a:t>
            </a:r>
          </a:p>
          <a:p>
            <a:pPr>
              <a:buNone/>
            </a:pPr>
            <a:r>
              <a:rPr lang="en-US" b="1" dirty="0" smtClean="0">
                <a:solidFill>
                  <a:srgbClr val="FFFFFF"/>
                </a:solidFill>
                <a:latin typeface="Lucida Console"/>
                <a:cs typeface="Lucida Console"/>
              </a:rPr>
              <a:t>	&lt;</a:t>
            </a:r>
            <a:r>
              <a:rPr lang="en-US" b="1" dirty="0" err="1" smtClean="0">
                <a:solidFill>
                  <a:srgbClr val="FFFFFF"/>
                </a:solidFill>
                <a:latin typeface="Lucida Console"/>
                <a:cs typeface="Lucida Console"/>
              </a:rPr>
              <a:t>li</a:t>
            </a:r>
            <a:r>
              <a:rPr lang="en-US" b="1" dirty="0" smtClean="0">
                <a:solidFill>
                  <a:srgbClr val="FFFFFF"/>
                </a:solidFill>
                <a:latin typeface="Lucida Console"/>
                <a:cs typeface="Lucida Console"/>
              </a:rPr>
              <a:t>&gt;Products&lt;/</a:t>
            </a:r>
            <a:r>
              <a:rPr lang="en-US" b="1" dirty="0" err="1" smtClean="0">
                <a:solidFill>
                  <a:srgbClr val="FFFFFF"/>
                </a:solidFill>
                <a:latin typeface="Lucida Console"/>
                <a:cs typeface="Lucida Console"/>
              </a:rPr>
              <a:t>li</a:t>
            </a:r>
            <a:r>
              <a:rPr lang="en-US" b="1" dirty="0" smtClean="0">
                <a:solidFill>
                  <a:srgbClr val="FFFFFF"/>
                </a:solidFill>
                <a:latin typeface="Lucida Console"/>
                <a:cs typeface="Lucida Console"/>
              </a:rPr>
              <a:t>&gt;</a:t>
            </a:r>
          </a:p>
          <a:p>
            <a:pPr>
              <a:buNone/>
            </a:pPr>
            <a:r>
              <a:rPr lang="en-US" b="1" dirty="0" smtClean="0">
                <a:solidFill>
                  <a:srgbClr val="FFFFFF"/>
                </a:solidFill>
                <a:latin typeface="Lucida Console"/>
                <a:cs typeface="Lucida Console"/>
              </a:rPr>
              <a:t>	&lt;</a:t>
            </a:r>
            <a:r>
              <a:rPr lang="en-US" b="1" dirty="0" err="1" smtClean="0">
                <a:solidFill>
                  <a:srgbClr val="FFFFFF"/>
                </a:solidFill>
                <a:latin typeface="Lucida Console"/>
                <a:cs typeface="Lucida Console"/>
              </a:rPr>
              <a:t>li</a:t>
            </a:r>
            <a:r>
              <a:rPr lang="en-US" b="1" dirty="0" smtClean="0">
                <a:solidFill>
                  <a:srgbClr val="FFFFFF"/>
                </a:solidFill>
                <a:latin typeface="Lucida Console"/>
                <a:cs typeface="Lucida Console"/>
              </a:rPr>
              <a:t>&gt;Services&lt;/</a:t>
            </a:r>
            <a:r>
              <a:rPr lang="en-US" b="1" dirty="0" err="1" smtClean="0">
                <a:solidFill>
                  <a:srgbClr val="FFFFFF"/>
                </a:solidFill>
                <a:latin typeface="Lucida Console"/>
                <a:cs typeface="Lucida Console"/>
              </a:rPr>
              <a:t>li</a:t>
            </a:r>
            <a:r>
              <a:rPr lang="en-US" b="1" dirty="0" smtClean="0">
                <a:solidFill>
                  <a:srgbClr val="FFFFFF"/>
                </a:solidFill>
                <a:latin typeface="Lucida Console"/>
                <a:cs typeface="Lucida Console"/>
              </a:rPr>
              <a:t>&gt;</a:t>
            </a:r>
          </a:p>
          <a:p>
            <a:pPr>
              <a:buNone/>
            </a:pPr>
            <a:r>
              <a:rPr lang="en-US" b="1" dirty="0" smtClean="0">
                <a:solidFill>
                  <a:srgbClr val="FFFFFF"/>
                </a:solidFill>
                <a:latin typeface="Lucida Console"/>
                <a:cs typeface="Lucida Console"/>
              </a:rPr>
              <a:t>	&lt;</a:t>
            </a:r>
            <a:r>
              <a:rPr lang="en-US" b="1" dirty="0" err="1" smtClean="0">
                <a:solidFill>
                  <a:srgbClr val="FFFFFF"/>
                </a:solidFill>
                <a:latin typeface="Lucida Console"/>
                <a:cs typeface="Lucida Console"/>
              </a:rPr>
              <a:t>li</a:t>
            </a:r>
            <a:r>
              <a:rPr lang="en-US" b="1" dirty="0" smtClean="0">
                <a:solidFill>
                  <a:srgbClr val="FFFFFF"/>
                </a:solidFill>
                <a:latin typeface="Lucida Console"/>
                <a:cs typeface="Lucida Console"/>
              </a:rPr>
              <a:t>&gt;About us&lt;/</a:t>
            </a:r>
            <a:r>
              <a:rPr lang="en-US" b="1" dirty="0" err="1" smtClean="0">
                <a:solidFill>
                  <a:srgbClr val="FFFFFF"/>
                </a:solidFill>
                <a:latin typeface="Lucida Console"/>
                <a:cs typeface="Lucida Console"/>
              </a:rPr>
              <a:t>li</a:t>
            </a:r>
            <a:r>
              <a:rPr lang="en-US" b="1" dirty="0" smtClean="0">
                <a:solidFill>
                  <a:srgbClr val="FFFFFF"/>
                </a:solidFill>
                <a:latin typeface="Lucida Console"/>
                <a:cs typeface="Lucida Console"/>
              </a:rPr>
              <a:t>&gt;</a:t>
            </a:r>
          </a:p>
          <a:p>
            <a:pPr>
              <a:buNone/>
            </a:pPr>
            <a:r>
              <a:rPr lang="en-US" b="1" dirty="0" smtClean="0">
                <a:solidFill>
                  <a:srgbClr val="FFFFFF"/>
                </a:solidFill>
                <a:latin typeface="Lucida Console"/>
                <a:cs typeface="Lucida Console"/>
              </a:rPr>
              <a:t>	&lt;</a:t>
            </a:r>
            <a:r>
              <a:rPr lang="en-US" b="1" dirty="0" err="1" smtClean="0">
                <a:solidFill>
                  <a:srgbClr val="FFFFFF"/>
                </a:solidFill>
                <a:latin typeface="Lucida Console"/>
                <a:cs typeface="Lucida Console"/>
              </a:rPr>
              <a:t>li</a:t>
            </a:r>
            <a:r>
              <a:rPr lang="en-US" b="1" dirty="0" smtClean="0">
                <a:solidFill>
                  <a:srgbClr val="FFFFFF"/>
                </a:solidFill>
                <a:latin typeface="Lucida Console"/>
                <a:cs typeface="Lucida Console"/>
              </a:rPr>
              <a:t>&gt;Contact&lt;/</a:t>
            </a:r>
            <a:r>
              <a:rPr lang="en-US" b="1" dirty="0" err="1" smtClean="0">
                <a:solidFill>
                  <a:srgbClr val="FFFFFF"/>
                </a:solidFill>
                <a:latin typeface="Lucida Console"/>
                <a:cs typeface="Lucida Console"/>
              </a:rPr>
              <a:t>li</a:t>
            </a:r>
            <a:r>
              <a:rPr lang="en-US" b="1" dirty="0" smtClean="0">
                <a:solidFill>
                  <a:srgbClr val="FFFFFF"/>
                </a:solidFill>
                <a:latin typeface="Lucida Console"/>
                <a:cs typeface="Lucida Console"/>
              </a:rPr>
              <a:t>&gt;</a:t>
            </a:r>
          </a:p>
          <a:p>
            <a:pPr>
              <a:buNone/>
            </a:pPr>
            <a:r>
              <a:rPr lang="en-US" b="1" dirty="0" smtClean="0">
                <a:solidFill>
                  <a:srgbClr val="FFFFFF"/>
                </a:solidFill>
                <a:latin typeface="Lucida Console"/>
                <a:cs typeface="Lucida Console"/>
              </a:rPr>
              <a:t>	&lt;/</a:t>
            </a:r>
            <a:r>
              <a:rPr lang="en-US" b="1" dirty="0" err="1" smtClean="0">
                <a:solidFill>
                  <a:srgbClr val="FFFFFF"/>
                </a:solidFill>
                <a:latin typeface="Lucida Console"/>
                <a:cs typeface="Lucida Console"/>
              </a:rPr>
              <a:t>ul</a:t>
            </a:r>
            <a:r>
              <a:rPr lang="en-US" b="1" dirty="0" smtClean="0">
                <a:solidFill>
                  <a:srgbClr val="FFFFFF"/>
                </a:solidFill>
                <a:latin typeface="Lucida Console"/>
                <a:cs typeface="Lucida Console"/>
              </a:rPr>
              <a:t>&gt;</a:t>
            </a:r>
          </a:p>
          <a:p>
            <a:pPr>
              <a:buNone/>
            </a:pPr>
            <a:endParaRPr lang="en-US" b="1" dirty="0" smtClean="0">
              <a:solidFill>
                <a:srgbClr val="FFFFFF"/>
              </a:solidFill>
              <a:latin typeface="Lucida Console"/>
              <a:cs typeface="Lucida Console"/>
            </a:endParaRPr>
          </a:p>
          <a:p>
            <a:pPr>
              <a:buNone/>
            </a:pPr>
            <a:r>
              <a:rPr lang="en-US" b="1" dirty="0" smtClean="0">
                <a:solidFill>
                  <a:srgbClr val="FFFFFF"/>
                </a:solidFill>
                <a:latin typeface="Lucida Console"/>
                <a:cs typeface="Lucida Console"/>
              </a:rPr>
              <a:t>&lt;/div&gt;</a:t>
            </a:r>
            <a:r>
              <a:rPr lang="en-US" b="1" dirty="0" smtClean="0">
                <a:solidFill>
                  <a:srgbClr val="666666"/>
                </a:solidFill>
                <a:latin typeface="Lucida Console"/>
                <a:cs typeface="Lucida Console"/>
              </a:rPr>
              <a:t>&lt;!-- /content --&gt;</a:t>
            </a:r>
            <a:endParaRPr lang="en-US" dirty="0">
              <a:latin typeface="Lucida Console"/>
              <a:cs typeface="Lucida Console"/>
            </a:endParaRPr>
          </a:p>
        </p:txBody>
      </p:sp>
      <p:pic>
        <p:nvPicPr>
          <p:cNvPr id="4" name="Picture 3" descr="simpleListview.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967" y="1775191"/>
            <a:ext cx="3042364" cy="432800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rot="5400000">
            <a:off x="3957350" y="3422025"/>
            <a:ext cx="3354883" cy="681786"/>
          </a:xfrm>
          <a:prstGeom prst="line">
            <a:avLst/>
          </a:prstGeom>
          <a:ln w="1016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Mobile Web is massive</a:t>
            </a:r>
            <a:endParaRPr lang="en-US" dirty="0"/>
          </a:p>
        </p:txBody>
      </p:sp>
      <p:sp>
        <p:nvSpPr>
          <p:cNvPr id="5" name="Rectangle 4"/>
          <p:cNvSpPr/>
          <p:nvPr/>
        </p:nvSpPr>
        <p:spPr bwMode="ltGray">
          <a:xfrm>
            <a:off x="1" y="3074736"/>
            <a:ext cx="9143999" cy="1092307"/>
          </a:xfrm>
          <a:prstGeom prst="rect">
            <a:avLst/>
          </a:prstGeom>
          <a:solidFill>
            <a:schemeClr val="tx1"/>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solidFill>
                <a:schemeClr val="tx1"/>
              </a:solidFill>
              <a:latin typeface="Arial"/>
              <a:cs typeface="Arial"/>
            </a:endParaRPr>
          </a:p>
        </p:txBody>
      </p:sp>
      <p:sp>
        <p:nvSpPr>
          <p:cNvPr id="6" name="Title 1"/>
          <p:cNvSpPr txBox="1">
            <a:spLocks/>
          </p:cNvSpPr>
          <p:nvPr/>
        </p:nvSpPr>
        <p:spPr>
          <a:xfrm>
            <a:off x="1558758" y="2994523"/>
            <a:ext cx="8229600" cy="1252728"/>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600" b="1" i="0" u="none" strike="noStrike" kern="1200" cap="none" spc="0" normalizeH="0" baseline="0" noProof="0" dirty="0" smtClean="0">
                <a:ln>
                  <a:noFill/>
                </a:ln>
                <a:solidFill>
                  <a:srgbClr val="000000"/>
                </a:solidFill>
                <a:effectLst/>
                <a:uLnTx/>
                <a:uFillTx/>
                <a:latin typeface="Arial"/>
                <a:ea typeface="+mj-ea"/>
                <a:cs typeface="Arial"/>
              </a:rPr>
              <a:t>Billion</a:t>
            </a:r>
            <a:endParaRPr kumimoji="0" lang="en-US" sz="6600" b="1" i="0" u="none" strike="noStrike" kern="1200" cap="none" spc="0" normalizeH="0" baseline="0" noProof="0" dirty="0">
              <a:ln>
                <a:noFill/>
              </a:ln>
              <a:solidFill>
                <a:srgbClr val="000000"/>
              </a:solidFill>
              <a:effectLst/>
              <a:uLnTx/>
              <a:uFillTx/>
              <a:latin typeface="Arial"/>
              <a:ea typeface="+mj-ea"/>
              <a:cs typeface="Arial"/>
            </a:endParaRPr>
          </a:p>
        </p:txBody>
      </p:sp>
      <p:sp>
        <p:nvSpPr>
          <p:cNvPr id="7" name="Title 1"/>
          <p:cNvSpPr txBox="1">
            <a:spLocks/>
          </p:cNvSpPr>
          <p:nvPr/>
        </p:nvSpPr>
        <p:spPr>
          <a:xfrm>
            <a:off x="1891974" y="2075995"/>
            <a:ext cx="7896384" cy="1252728"/>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7200" b="1" dirty="0" smtClean="0">
                <a:latin typeface="Arial"/>
                <a:ea typeface="+mj-ea"/>
                <a:cs typeface="Arial"/>
              </a:rPr>
              <a:t>6.6  7.0</a:t>
            </a:r>
            <a:endParaRPr kumimoji="0" lang="en-US" sz="7200" b="1" i="0" u="none" strike="noStrike" kern="1200" cap="none" spc="0" normalizeH="0" baseline="0" noProof="0" dirty="0">
              <a:ln>
                <a:noFill/>
              </a:ln>
              <a:effectLst/>
              <a:uLnTx/>
              <a:uFillTx/>
              <a:latin typeface="Arial"/>
              <a:ea typeface="+mj-ea"/>
              <a:cs typeface="Arial"/>
            </a:endParaRPr>
          </a:p>
        </p:txBody>
      </p:sp>
      <p:sp>
        <p:nvSpPr>
          <p:cNvPr id="8" name="Title 1"/>
          <p:cNvSpPr txBox="1">
            <a:spLocks/>
          </p:cNvSpPr>
          <p:nvPr/>
        </p:nvSpPr>
        <p:spPr>
          <a:xfrm>
            <a:off x="120312" y="3987112"/>
            <a:ext cx="8636001" cy="1252728"/>
          </a:xfrm>
          <a:prstGeom prst="rect">
            <a:avLst/>
          </a:prstGeom>
        </p:spPr>
        <p:txBody>
          <a:bodyPr vert="horz" lIns="91440" rIns="45720" rtlCol="0" anchor="ctr">
            <a:normAutofit fontScale="85000" lnSpcReduction="10000"/>
            <a:scene3d>
              <a:camera prst="orthographicFront"/>
              <a:lightRig rig="threePt" dir="t">
                <a:rot lat="0" lon="0" rev="4800000"/>
              </a:lightRig>
            </a:scene3d>
            <a:sp3d prstMaterial="matte">
              <a:bevelT w="50800" h="1016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6600" b="1" dirty="0" err="1" smtClean="0">
                <a:latin typeface="Arial"/>
                <a:ea typeface="+mj-ea"/>
                <a:cs typeface="Arial"/>
              </a:rPr>
              <a:t>Supscriptions</a:t>
            </a:r>
            <a:r>
              <a:rPr lang="en-US" sz="6600" b="1" dirty="0" smtClean="0">
                <a:latin typeface="Arial"/>
                <a:ea typeface="+mj-ea"/>
                <a:cs typeface="Arial"/>
              </a:rPr>
              <a:t>     People</a:t>
            </a:r>
            <a:endParaRPr kumimoji="0" lang="en-US" sz="6600" b="1" i="0" u="none" strike="noStrike" kern="1200" cap="none" spc="0" normalizeH="0" baseline="0" noProof="0" dirty="0">
              <a:ln>
                <a:noFill/>
              </a:ln>
              <a:effectLst/>
              <a:uLnTx/>
              <a:uFillTx/>
              <a:latin typeface="Arial"/>
              <a:ea typeface="+mj-ea"/>
              <a:cs typeface="Arial"/>
            </a:endParaRPr>
          </a:p>
        </p:txBody>
      </p:sp>
      <p:sp>
        <p:nvSpPr>
          <p:cNvPr id="9" name="TextBox 8"/>
          <p:cNvSpPr txBox="1"/>
          <p:nvPr/>
        </p:nvSpPr>
        <p:spPr>
          <a:xfrm>
            <a:off x="208180" y="6350000"/>
            <a:ext cx="8782948" cy="369332"/>
          </a:xfrm>
          <a:prstGeom prst="rect">
            <a:avLst/>
          </a:prstGeom>
          <a:noFill/>
        </p:spPr>
        <p:txBody>
          <a:bodyPr wrap="none" rtlCol="0">
            <a:spAutoFit/>
          </a:bodyPr>
          <a:lstStyle/>
          <a:p>
            <a:r>
              <a:rPr lang="en-US" dirty="0"/>
              <a:t>http://</a:t>
            </a:r>
            <a:r>
              <a:rPr lang="en-US" dirty="0" err="1"/>
              <a:t>mobithinking.com</a:t>
            </a:r>
            <a:r>
              <a:rPr lang="en-US" dirty="0"/>
              <a:t>/mobile-marketing-tools/latest-mobile-stats/</a:t>
            </a:r>
            <a:r>
              <a:rPr lang="en-US" dirty="0" err="1"/>
              <a:t>a#uniquesubscribers</a:t>
            </a:r>
            <a:endParaRPr lang="en-US" dirty="0"/>
          </a:p>
        </p:txBody>
      </p:sp>
    </p:spTree>
    <p:extLst>
      <p:ext uri="{BB962C8B-B14F-4D97-AF65-F5344CB8AC3E}">
        <p14:creationId xmlns:p14="http://schemas.microsoft.com/office/powerpoint/2010/main" val="6886526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each item</a:t>
            </a:r>
            <a:endParaRPr lang="en-US" dirty="0"/>
          </a:p>
        </p:txBody>
      </p:sp>
      <p:sp>
        <p:nvSpPr>
          <p:cNvPr id="3" name="Content Placeholder 2"/>
          <p:cNvSpPr>
            <a:spLocks noGrp="1"/>
          </p:cNvSpPr>
          <p:nvPr>
            <p:ph idx="1"/>
          </p:nvPr>
        </p:nvSpPr>
        <p:spPr>
          <a:xfrm>
            <a:off x="0" y="1775191"/>
            <a:ext cx="8686800" cy="4625609"/>
          </a:xfrm>
        </p:spPr>
        <p:txBody>
          <a:bodyPr>
            <a:normAutofit fontScale="70000" lnSpcReduction="20000"/>
          </a:bodyPr>
          <a:lstStyle/>
          <a:p>
            <a:pPr>
              <a:buNone/>
            </a:pPr>
            <a:r>
              <a:rPr lang="en-US" b="1" dirty="0" smtClean="0">
                <a:latin typeface="Lucida Console"/>
                <a:cs typeface="Lucida Console"/>
              </a:rPr>
              <a:t>&lt;div </a:t>
            </a:r>
            <a:r>
              <a:rPr lang="en-US" b="1" dirty="0">
                <a:solidFill>
                  <a:srgbClr val="FFFFFF"/>
                </a:solidFill>
                <a:latin typeface="Lucida Console"/>
                <a:cs typeface="Lucida Console"/>
              </a:rPr>
              <a:t>role="</a:t>
            </a:r>
            <a:r>
              <a:rPr lang="en-US" b="1" dirty="0" smtClean="0">
                <a:solidFill>
                  <a:srgbClr val="FFFFFF"/>
                </a:solidFill>
                <a:latin typeface="Lucida Console"/>
                <a:cs typeface="Lucida Console"/>
              </a:rPr>
              <a:t>content</a:t>
            </a:r>
            <a:r>
              <a:rPr lang="en-US" b="1" dirty="0">
                <a:solidFill>
                  <a:srgbClr val="FFFFFF"/>
                </a:solidFill>
                <a:latin typeface="Lucida Console"/>
                <a:cs typeface="Lucida Console"/>
              </a:rPr>
              <a:t>"</a:t>
            </a:r>
            <a:r>
              <a:rPr lang="en-US" b="1" dirty="0" smtClean="0">
                <a:solidFill>
                  <a:srgbClr val="FFFFFF"/>
                </a:solidFill>
                <a:latin typeface="Lucida Console"/>
                <a:cs typeface="Lucida Console"/>
              </a:rPr>
              <a:t> class</a:t>
            </a:r>
            <a:r>
              <a:rPr lang="en-US" b="1" dirty="0">
                <a:solidFill>
                  <a:srgbClr val="FFFFFF"/>
                </a:solidFill>
                <a:latin typeface="Lucida Console"/>
                <a:cs typeface="Lucida Console"/>
              </a:rPr>
              <a:t>="</a:t>
            </a:r>
            <a:r>
              <a:rPr lang="en-US" b="1" dirty="0" err="1">
                <a:solidFill>
                  <a:srgbClr val="FFFFFF"/>
                </a:solidFill>
                <a:latin typeface="Lucida Console"/>
                <a:cs typeface="Lucida Console"/>
              </a:rPr>
              <a:t>ui</a:t>
            </a:r>
            <a:r>
              <a:rPr lang="en-US" b="1" dirty="0">
                <a:solidFill>
                  <a:srgbClr val="FFFFFF"/>
                </a:solidFill>
                <a:latin typeface="Lucida Console"/>
                <a:cs typeface="Lucida Console"/>
              </a:rPr>
              <a:t>-content"</a:t>
            </a:r>
            <a:r>
              <a:rPr lang="en-US" b="1" dirty="0" smtClean="0">
                <a:latin typeface="Lucida Console"/>
                <a:cs typeface="Lucida Console"/>
              </a:rPr>
              <a:t>&gt;</a:t>
            </a:r>
          </a:p>
          <a:p>
            <a:pPr>
              <a:buNone/>
            </a:pPr>
            <a:r>
              <a:rPr lang="en-US" b="1" dirty="0" smtClean="0">
                <a:latin typeface="Lucida Console"/>
                <a:cs typeface="Lucida Console"/>
              </a:rPr>
              <a:t>	&lt;</a:t>
            </a:r>
            <a:r>
              <a:rPr lang="en-US" b="1" dirty="0" err="1" smtClean="0">
                <a:latin typeface="Lucida Console"/>
                <a:cs typeface="Lucida Console"/>
              </a:rPr>
              <a:t>p</a:t>
            </a:r>
            <a:r>
              <a:rPr lang="en-US" b="1" dirty="0" smtClean="0">
                <a:latin typeface="Lucida Console"/>
                <a:cs typeface="Lucida Console"/>
              </a:rPr>
              <a:t>&gt;Hello world&lt;/</a:t>
            </a:r>
            <a:r>
              <a:rPr lang="en-US" b="1" dirty="0" err="1" smtClean="0">
                <a:latin typeface="Lucida Console"/>
                <a:cs typeface="Lucida Console"/>
              </a:rPr>
              <a:t>p</a:t>
            </a:r>
            <a:r>
              <a:rPr lang="en-US" b="1" dirty="0" smtClean="0">
                <a:latin typeface="Lucida Console"/>
                <a:cs typeface="Lucida Console"/>
              </a:rPr>
              <a:t>&gt;</a:t>
            </a:r>
          </a:p>
          <a:p>
            <a:pPr>
              <a:buNone/>
            </a:pPr>
            <a:endParaRPr lang="en-US" b="1" dirty="0" smtClean="0">
              <a:latin typeface="Lucida Console"/>
              <a:cs typeface="Lucida Console"/>
            </a:endParaRPr>
          </a:p>
          <a:p>
            <a:pPr>
              <a:buNone/>
            </a:pPr>
            <a:r>
              <a:rPr lang="en-US" b="1" dirty="0" smtClean="0">
                <a:latin typeface="Lucida Console"/>
                <a:cs typeface="Lucida Console"/>
              </a:rPr>
              <a:t>	&lt;</a:t>
            </a:r>
            <a:r>
              <a:rPr lang="en-US" b="1" dirty="0" err="1" smtClean="0">
                <a:latin typeface="Lucida Console"/>
                <a:cs typeface="Lucida Console"/>
              </a:rPr>
              <a:t>ul</a:t>
            </a:r>
            <a:r>
              <a:rPr lang="en-US" b="1" dirty="0" smtClean="0">
                <a:latin typeface="Lucida Console"/>
                <a:cs typeface="Lucida Console"/>
              </a:rPr>
              <a:t> data-role="</a:t>
            </a:r>
            <a:r>
              <a:rPr lang="en-US" b="1" dirty="0" err="1" smtClean="0">
                <a:latin typeface="Lucida Console"/>
                <a:cs typeface="Lucida Console"/>
              </a:rPr>
              <a:t>listview</a:t>
            </a:r>
            <a:r>
              <a:rPr lang="en-US" b="1" dirty="0" smtClean="0">
                <a:latin typeface="Lucida Console"/>
                <a:cs typeface="Lucida Console"/>
              </a:rPr>
              <a:t>" data-inset="true"&gt;</a:t>
            </a:r>
          </a:p>
          <a:p>
            <a:pPr>
              <a:buNone/>
            </a:pPr>
            <a:r>
              <a:rPr lang="en-US" b="1" dirty="0" smtClean="0">
                <a:latin typeface="Lucida Console"/>
                <a:cs typeface="Lucida Console"/>
              </a:rPr>
              <a:t>		&lt;</a:t>
            </a:r>
            <a:r>
              <a:rPr lang="en-US" b="1" dirty="0" err="1" smtClean="0">
                <a:latin typeface="Lucida Console"/>
                <a:cs typeface="Lucida Console"/>
              </a:rPr>
              <a:t>li</a:t>
            </a:r>
            <a:r>
              <a:rPr lang="en-US" b="1" dirty="0" smtClean="0">
                <a:latin typeface="Lucida Console"/>
                <a:cs typeface="Lucida Console"/>
              </a:rPr>
              <a:t>&gt;</a:t>
            </a:r>
            <a:r>
              <a:rPr lang="en-US" b="1" dirty="0" smtClean="0">
                <a:solidFill>
                  <a:srgbClr val="FFD25D"/>
                </a:solidFill>
                <a:latin typeface="Lucida Console"/>
                <a:cs typeface="Lucida Console"/>
              </a:rPr>
              <a:t>&lt;a </a:t>
            </a:r>
            <a:r>
              <a:rPr lang="en-US" b="1" dirty="0" err="1" smtClean="0">
                <a:solidFill>
                  <a:srgbClr val="FFD25D"/>
                </a:solidFill>
                <a:latin typeface="Lucida Console"/>
                <a:cs typeface="Lucida Console"/>
              </a:rPr>
              <a:t>href</a:t>
            </a:r>
            <a:r>
              <a:rPr lang="en-US" b="1" dirty="0" smtClean="0">
                <a:solidFill>
                  <a:srgbClr val="FFD25D"/>
                </a:solidFill>
                <a:latin typeface="Lucida Console"/>
                <a:cs typeface="Lucida Console"/>
              </a:rPr>
              <a:t>="</a:t>
            </a:r>
            <a:r>
              <a:rPr lang="en-US" b="1" dirty="0" err="1" smtClean="0">
                <a:solidFill>
                  <a:srgbClr val="FFD25D"/>
                </a:solidFill>
                <a:latin typeface="Lucida Console"/>
                <a:cs typeface="Lucida Console"/>
              </a:rPr>
              <a:t>products.html</a:t>
            </a:r>
            <a:r>
              <a:rPr lang="en-US" b="1" dirty="0" smtClean="0">
                <a:solidFill>
                  <a:srgbClr val="FFD25D"/>
                </a:solidFill>
                <a:latin typeface="Lucida Console"/>
                <a:cs typeface="Lucida Console"/>
              </a:rPr>
              <a:t>"&gt;</a:t>
            </a:r>
            <a:r>
              <a:rPr lang="en-US" b="1" dirty="0" smtClean="0">
                <a:latin typeface="Lucida Console"/>
                <a:cs typeface="Lucida Console"/>
              </a:rPr>
              <a:t>Products</a:t>
            </a:r>
            <a:r>
              <a:rPr lang="en-US" b="1" dirty="0" smtClean="0">
                <a:solidFill>
                  <a:srgbClr val="FFD25D"/>
                </a:solidFill>
                <a:latin typeface="Lucida Console"/>
                <a:cs typeface="Lucida Console"/>
              </a:rPr>
              <a:t>&lt;/a&gt;</a:t>
            </a:r>
            <a:r>
              <a:rPr lang="en-US" b="1" dirty="0" smtClean="0">
                <a:latin typeface="Lucida Console"/>
                <a:cs typeface="Lucida Console"/>
              </a:rPr>
              <a:t>&lt;/</a:t>
            </a:r>
            <a:r>
              <a:rPr lang="en-US" b="1" dirty="0" err="1" smtClean="0">
                <a:latin typeface="Lucida Console"/>
                <a:cs typeface="Lucida Console"/>
              </a:rPr>
              <a:t>li</a:t>
            </a:r>
            <a:r>
              <a:rPr lang="en-US" b="1" dirty="0" smtClean="0">
                <a:latin typeface="Lucida Console"/>
                <a:cs typeface="Lucida Console"/>
              </a:rPr>
              <a:t>&gt;</a:t>
            </a:r>
          </a:p>
          <a:p>
            <a:pPr>
              <a:buNone/>
            </a:pPr>
            <a:r>
              <a:rPr lang="en-US" b="1" dirty="0" smtClean="0">
                <a:latin typeface="Lucida Console"/>
                <a:cs typeface="Lucida Console"/>
              </a:rPr>
              <a:t>		&lt;</a:t>
            </a:r>
            <a:r>
              <a:rPr lang="en-US" b="1" dirty="0" err="1" smtClean="0">
                <a:latin typeface="Lucida Console"/>
                <a:cs typeface="Lucida Console"/>
              </a:rPr>
              <a:t>li</a:t>
            </a:r>
            <a:r>
              <a:rPr lang="en-US" b="1" dirty="0" smtClean="0">
                <a:latin typeface="Lucida Console"/>
                <a:cs typeface="Lucida Console"/>
              </a:rPr>
              <a:t>&gt;</a:t>
            </a:r>
            <a:r>
              <a:rPr lang="en-US" b="1" dirty="0" smtClean="0">
                <a:solidFill>
                  <a:srgbClr val="FFD25D"/>
                </a:solidFill>
                <a:latin typeface="Lucida Console"/>
                <a:cs typeface="Lucida Console"/>
              </a:rPr>
              <a:t>&lt;a </a:t>
            </a:r>
            <a:r>
              <a:rPr lang="en-US" b="1" dirty="0" err="1" smtClean="0">
                <a:solidFill>
                  <a:srgbClr val="FFD25D"/>
                </a:solidFill>
                <a:latin typeface="Lucida Console"/>
                <a:cs typeface="Lucida Console"/>
              </a:rPr>
              <a:t>href</a:t>
            </a:r>
            <a:r>
              <a:rPr lang="en-US" b="1" dirty="0" smtClean="0">
                <a:solidFill>
                  <a:srgbClr val="FFD25D"/>
                </a:solidFill>
                <a:latin typeface="Lucida Console"/>
                <a:cs typeface="Lucida Console"/>
              </a:rPr>
              <a:t>="</a:t>
            </a:r>
            <a:r>
              <a:rPr lang="en-US" b="1" dirty="0" err="1" smtClean="0">
                <a:solidFill>
                  <a:srgbClr val="FFD25D"/>
                </a:solidFill>
                <a:latin typeface="Lucida Console"/>
                <a:cs typeface="Lucida Console"/>
              </a:rPr>
              <a:t>services.html</a:t>
            </a:r>
            <a:r>
              <a:rPr lang="en-US" b="1" dirty="0" smtClean="0">
                <a:solidFill>
                  <a:srgbClr val="FFD25D"/>
                </a:solidFill>
                <a:latin typeface="Lucida Console"/>
                <a:cs typeface="Lucida Console"/>
              </a:rPr>
              <a:t>"&gt;</a:t>
            </a:r>
            <a:r>
              <a:rPr lang="en-US" b="1" dirty="0" smtClean="0">
                <a:latin typeface="Lucida Console"/>
                <a:cs typeface="Lucida Console"/>
              </a:rPr>
              <a:t>Services</a:t>
            </a:r>
            <a:r>
              <a:rPr lang="en-US" b="1" dirty="0" smtClean="0">
                <a:solidFill>
                  <a:srgbClr val="FFD25D"/>
                </a:solidFill>
                <a:latin typeface="Lucida Console"/>
                <a:cs typeface="Lucida Console"/>
              </a:rPr>
              <a:t>&lt;/a&gt;</a:t>
            </a:r>
            <a:r>
              <a:rPr lang="en-US" b="1" dirty="0" smtClean="0">
                <a:latin typeface="Lucida Console"/>
                <a:cs typeface="Lucida Console"/>
              </a:rPr>
              <a:t>&lt;/</a:t>
            </a:r>
            <a:r>
              <a:rPr lang="en-US" b="1" dirty="0" err="1" smtClean="0">
                <a:latin typeface="Lucida Console"/>
                <a:cs typeface="Lucida Console"/>
              </a:rPr>
              <a:t>li</a:t>
            </a:r>
            <a:r>
              <a:rPr lang="en-US" b="1" dirty="0" smtClean="0">
                <a:latin typeface="Lucida Console"/>
                <a:cs typeface="Lucida Console"/>
              </a:rPr>
              <a:t>&gt;</a:t>
            </a:r>
          </a:p>
          <a:p>
            <a:pPr>
              <a:buNone/>
            </a:pPr>
            <a:r>
              <a:rPr lang="en-US" b="1" dirty="0" smtClean="0">
                <a:latin typeface="Lucida Console"/>
                <a:cs typeface="Lucida Console"/>
              </a:rPr>
              <a:t>		&lt;</a:t>
            </a:r>
            <a:r>
              <a:rPr lang="en-US" b="1" dirty="0" err="1" smtClean="0">
                <a:latin typeface="Lucida Console"/>
                <a:cs typeface="Lucida Console"/>
              </a:rPr>
              <a:t>li</a:t>
            </a:r>
            <a:r>
              <a:rPr lang="en-US" b="1" dirty="0" smtClean="0">
                <a:latin typeface="Lucida Console"/>
                <a:cs typeface="Lucida Console"/>
              </a:rPr>
              <a:t>&gt;</a:t>
            </a:r>
            <a:r>
              <a:rPr lang="en-US" b="1" dirty="0" smtClean="0">
                <a:solidFill>
                  <a:srgbClr val="FFD25D"/>
                </a:solidFill>
                <a:latin typeface="Lucida Console"/>
                <a:cs typeface="Lucida Console"/>
              </a:rPr>
              <a:t>&lt;a </a:t>
            </a:r>
            <a:r>
              <a:rPr lang="en-US" b="1" dirty="0" err="1" smtClean="0">
                <a:solidFill>
                  <a:srgbClr val="FFD25D"/>
                </a:solidFill>
                <a:latin typeface="Lucida Console"/>
                <a:cs typeface="Lucida Console"/>
              </a:rPr>
              <a:t>href</a:t>
            </a:r>
            <a:r>
              <a:rPr lang="en-US" b="1" dirty="0" smtClean="0">
                <a:solidFill>
                  <a:srgbClr val="FFD25D"/>
                </a:solidFill>
                <a:latin typeface="Lucida Console"/>
                <a:cs typeface="Lucida Console"/>
              </a:rPr>
              <a:t>="</a:t>
            </a:r>
            <a:r>
              <a:rPr lang="en-US" b="1" dirty="0" err="1" smtClean="0">
                <a:solidFill>
                  <a:srgbClr val="FFD25D"/>
                </a:solidFill>
                <a:latin typeface="Lucida Console"/>
                <a:cs typeface="Lucida Console"/>
              </a:rPr>
              <a:t>about.html</a:t>
            </a:r>
            <a:r>
              <a:rPr lang="en-US" b="1" dirty="0" smtClean="0">
                <a:solidFill>
                  <a:srgbClr val="FFD25D"/>
                </a:solidFill>
                <a:latin typeface="Lucida Console"/>
                <a:cs typeface="Lucida Console"/>
              </a:rPr>
              <a:t>"&gt;</a:t>
            </a:r>
            <a:r>
              <a:rPr lang="en-US" b="1" dirty="0" smtClean="0">
                <a:latin typeface="Lucida Console"/>
                <a:cs typeface="Lucida Console"/>
              </a:rPr>
              <a:t>About us</a:t>
            </a:r>
            <a:r>
              <a:rPr lang="en-US" b="1" dirty="0" smtClean="0">
                <a:solidFill>
                  <a:srgbClr val="FFD25D"/>
                </a:solidFill>
                <a:latin typeface="Lucida Console"/>
                <a:cs typeface="Lucida Console"/>
              </a:rPr>
              <a:t>&lt;/a&gt;</a:t>
            </a:r>
            <a:r>
              <a:rPr lang="en-US" b="1" dirty="0" smtClean="0">
                <a:latin typeface="Lucida Console"/>
                <a:cs typeface="Lucida Console"/>
              </a:rPr>
              <a:t>&lt;/</a:t>
            </a:r>
            <a:r>
              <a:rPr lang="en-US" b="1" dirty="0" err="1" smtClean="0">
                <a:latin typeface="Lucida Console"/>
                <a:cs typeface="Lucida Console"/>
              </a:rPr>
              <a:t>li</a:t>
            </a:r>
            <a:r>
              <a:rPr lang="en-US" b="1" dirty="0" smtClean="0">
                <a:latin typeface="Lucida Console"/>
                <a:cs typeface="Lucida Console"/>
              </a:rPr>
              <a:t>&gt;</a:t>
            </a:r>
          </a:p>
          <a:p>
            <a:pPr>
              <a:buNone/>
            </a:pPr>
            <a:r>
              <a:rPr lang="en-US" b="1" dirty="0" smtClean="0">
                <a:latin typeface="Lucida Console"/>
                <a:cs typeface="Lucida Console"/>
              </a:rPr>
              <a:t>		&lt;li&gt;</a:t>
            </a:r>
            <a:r>
              <a:rPr lang="en-US" b="1" dirty="0" smtClean="0">
                <a:solidFill>
                  <a:srgbClr val="FFD25D"/>
                </a:solidFill>
                <a:latin typeface="Lucida Console"/>
                <a:cs typeface="Lucida Console"/>
              </a:rPr>
              <a:t>&lt;a </a:t>
            </a:r>
            <a:r>
              <a:rPr lang="en-US" b="1" dirty="0" err="1" smtClean="0">
                <a:solidFill>
                  <a:srgbClr val="FFD25D"/>
                </a:solidFill>
                <a:latin typeface="Lucida Console"/>
                <a:cs typeface="Lucida Console"/>
              </a:rPr>
              <a:t>href</a:t>
            </a:r>
            <a:r>
              <a:rPr lang="en-US" b="1" dirty="0" smtClean="0">
                <a:solidFill>
                  <a:srgbClr val="FFD25D"/>
                </a:solidFill>
                <a:latin typeface="Lucida Console"/>
                <a:cs typeface="Lucida Console"/>
              </a:rPr>
              <a:t>="</a:t>
            </a:r>
            <a:r>
              <a:rPr lang="en-US" b="1" dirty="0" err="1" smtClean="0">
                <a:solidFill>
                  <a:srgbClr val="FFD25D"/>
                </a:solidFill>
                <a:latin typeface="Lucida Console"/>
                <a:cs typeface="Lucida Console"/>
              </a:rPr>
              <a:t>contact.html</a:t>
            </a:r>
            <a:r>
              <a:rPr lang="en-US" b="1" dirty="0" smtClean="0">
                <a:solidFill>
                  <a:srgbClr val="FFD25D"/>
                </a:solidFill>
                <a:latin typeface="Lucida Console"/>
                <a:cs typeface="Lucida Console"/>
              </a:rPr>
              <a:t>"&gt;</a:t>
            </a:r>
            <a:r>
              <a:rPr lang="en-US" b="1" dirty="0" smtClean="0">
                <a:latin typeface="Lucida Console"/>
                <a:cs typeface="Lucida Console"/>
              </a:rPr>
              <a:t>Contact</a:t>
            </a:r>
            <a:r>
              <a:rPr lang="en-US" b="1" dirty="0">
                <a:solidFill>
                  <a:srgbClr val="FFD25D"/>
                </a:solidFill>
                <a:latin typeface="Lucida Console"/>
                <a:cs typeface="Lucida Console"/>
              </a:rPr>
              <a:t>&lt;/a&gt;</a:t>
            </a:r>
            <a:r>
              <a:rPr lang="en-US" b="1" dirty="0" smtClean="0">
                <a:latin typeface="Lucida Console"/>
                <a:cs typeface="Lucida Console"/>
              </a:rPr>
              <a:t>&lt;/li&gt;</a:t>
            </a:r>
          </a:p>
          <a:p>
            <a:pPr>
              <a:buNone/>
            </a:pPr>
            <a:r>
              <a:rPr lang="en-US" b="1" dirty="0" smtClean="0">
                <a:latin typeface="Lucida Console"/>
                <a:cs typeface="Lucida Console"/>
              </a:rPr>
              <a:t>	&lt;/</a:t>
            </a:r>
            <a:r>
              <a:rPr lang="en-US" b="1" dirty="0" err="1" smtClean="0">
                <a:latin typeface="Lucida Console"/>
                <a:cs typeface="Lucida Console"/>
              </a:rPr>
              <a:t>ul</a:t>
            </a:r>
            <a:r>
              <a:rPr lang="en-US" b="1" dirty="0" smtClean="0">
                <a:latin typeface="Lucida Console"/>
                <a:cs typeface="Lucida Console"/>
              </a:rPr>
              <a:t>&gt;</a:t>
            </a:r>
          </a:p>
          <a:p>
            <a:pPr>
              <a:buNone/>
            </a:pPr>
            <a:endParaRPr lang="en-US" b="1" dirty="0" smtClean="0">
              <a:latin typeface="Lucida Console"/>
              <a:cs typeface="Lucida Console"/>
            </a:endParaRPr>
          </a:p>
          <a:p>
            <a:pPr>
              <a:buNone/>
            </a:pPr>
            <a:r>
              <a:rPr lang="en-US" b="1" dirty="0" smtClean="0">
                <a:latin typeface="Lucida Console"/>
                <a:cs typeface="Lucida Console"/>
              </a:rPr>
              <a:t>&lt;/div&gt;</a:t>
            </a:r>
            <a:r>
              <a:rPr lang="en-US" b="1" dirty="0" smtClean="0">
                <a:solidFill>
                  <a:srgbClr val="666666"/>
                </a:solidFill>
                <a:latin typeface="Lucida Console"/>
                <a:cs typeface="Lucida Console"/>
              </a:rPr>
              <a:t>&lt;!-- /content --&gt;</a:t>
            </a:r>
            <a:endParaRPr lang="en-US" dirty="0" smtClean="0">
              <a:latin typeface="Lucida Console"/>
              <a:cs typeface="Lucida Console"/>
            </a:endParaRPr>
          </a:p>
          <a:p>
            <a:pPr>
              <a:buNone/>
            </a:pPr>
            <a:endParaRPr lang="en-US" dirty="0">
              <a:solidFill>
                <a:schemeClr val="tx2"/>
              </a:solidFill>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list items</a:t>
            </a:r>
            <a:endParaRPr lang="en-US" dirty="0"/>
          </a:p>
        </p:txBody>
      </p:sp>
      <p:pic>
        <p:nvPicPr>
          <p:cNvPr id="3" name="Picture 2" descr="linkedListview.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107" y="2100416"/>
            <a:ext cx="2916658" cy="412258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8" name="TextBox 7"/>
          <p:cNvSpPr txBox="1"/>
          <p:nvPr/>
        </p:nvSpPr>
        <p:spPr>
          <a:xfrm>
            <a:off x="342916" y="6242680"/>
            <a:ext cx="2443212" cy="461665"/>
          </a:xfrm>
          <a:prstGeom prst="rect">
            <a:avLst/>
          </a:prstGeom>
          <a:noFill/>
        </p:spPr>
        <p:txBody>
          <a:bodyPr wrap="square" rtlCol="0">
            <a:spAutoFit/>
          </a:bodyPr>
          <a:lstStyle/>
          <a:p>
            <a:pPr algn="ctr"/>
            <a:r>
              <a:rPr lang="en-US" sz="2400" dirty="0" smtClean="0"/>
              <a:t>simple list</a:t>
            </a:r>
            <a:endParaRPr lang="en-US" sz="2400" dirty="0"/>
          </a:p>
        </p:txBody>
      </p:sp>
      <p:sp>
        <p:nvSpPr>
          <p:cNvPr id="9" name="TextBox 8"/>
          <p:cNvSpPr txBox="1"/>
          <p:nvPr/>
        </p:nvSpPr>
        <p:spPr>
          <a:xfrm>
            <a:off x="3240875" y="6242680"/>
            <a:ext cx="2683812" cy="461665"/>
          </a:xfrm>
          <a:prstGeom prst="rect">
            <a:avLst/>
          </a:prstGeom>
          <a:noFill/>
        </p:spPr>
        <p:txBody>
          <a:bodyPr wrap="square" rtlCol="0">
            <a:spAutoFit/>
          </a:bodyPr>
          <a:lstStyle/>
          <a:p>
            <a:pPr algn="ctr"/>
            <a:r>
              <a:rPr lang="en-US" sz="2400" dirty="0" smtClean="0"/>
              <a:t>data-role=</a:t>
            </a:r>
            <a:r>
              <a:rPr lang="en-US" sz="2400" dirty="0" err="1" smtClean="0"/>
              <a:t>listview</a:t>
            </a:r>
            <a:endParaRPr lang="en-US" sz="2400" dirty="0"/>
          </a:p>
        </p:txBody>
      </p:sp>
      <p:sp>
        <p:nvSpPr>
          <p:cNvPr id="10" name="TextBox 9"/>
          <p:cNvSpPr txBox="1"/>
          <p:nvPr/>
        </p:nvSpPr>
        <p:spPr>
          <a:xfrm>
            <a:off x="6324429" y="6242680"/>
            <a:ext cx="2458976" cy="461665"/>
          </a:xfrm>
          <a:prstGeom prst="rect">
            <a:avLst/>
          </a:prstGeom>
          <a:noFill/>
        </p:spPr>
        <p:txBody>
          <a:bodyPr wrap="square" rtlCol="0">
            <a:spAutoFit/>
          </a:bodyPr>
          <a:lstStyle/>
          <a:p>
            <a:pPr algn="ctr"/>
            <a:r>
              <a:rPr lang="en-US" sz="2400" dirty="0" smtClean="0"/>
              <a:t>linked list</a:t>
            </a:r>
            <a:endParaRPr lang="en-US" sz="2400" dirty="0"/>
          </a:p>
        </p:txBody>
      </p:sp>
      <p:pic>
        <p:nvPicPr>
          <p:cNvPr id="11" name="Picture 10" descr="linkedListview.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429" y="2572737"/>
            <a:ext cx="2458976" cy="3475668"/>
          </a:xfrm>
          <a:prstGeom prst="rect">
            <a:avLst/>
          </a:prstGeom>
        </p:spPr>
      </p:pic>
      <p:pic>
        <p:nvPicPr>
          <p:cNvPr id="12" name="Picture 11" descr="simpleList.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15" y="2565921"/>
            <a:ext cx="2443212" cy="3475667"/>
          </a:xfrm>
          <a:prstGeom prst="rect">
            <a:avLst/>
          </a:prstGeom>
        </p:spPr>
      </p:pic>
      <p:pic>
        <p:nvPicPr>
          <p:cNvPr id="13" name="Picture 12" descr="simpleListview.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793" y="2559103"/>
            <a:ext cx="2448005" cy="348248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1145" y="2372855"/>
            <a:ext cx="8536800" cy="1015663"/>
          </a:xfrm>
          <a:prstGeom prst="rect">
            <a:avLst/>
          </a:prstGeom>
          <a:noFill/>
        </p:spPr>
        <p:txBody>
          <a:bodyPr wrap="square" rtlCol="0">
            <a:spAutoFit/>
          </a:bodyPr>
          <a:lstStyle/>
          <a:p>
            <a:pPr algn="ctr"/>
            <a:r>
              <a:rPr lang="en-US" sz="6000" dirty="0" err="1" smtClean="0"/>
              <a:t>Theming</a:t>
            </a:r>
            <a:endParaRPr lang="en-US" sz="6000"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Theming</a:t>
            </a:r>
            <a:r>
              <a:rPr lang="en-US" dirty="0" smtClean="0"/>
              <a:t> pages</a:t>
            </a:r>
            <a:endParaRPr lang="en-US" dirty="0"/>
          </a:p>
        </p:txBody>
      </p:sp>
      <p:sp>
        <p:nvSpPr>
          <p:cNvPr id="3" name="Content Placeholder 2"/>
          <p:cNvSpPr>
            <a:spLocks noGrp="1"/>
          </p:cNvSpPr>
          <p:nvPr>
            <p:ph idx="1"/>
          </p:nvPr>
        </p:nvSpPr>
        <p:spPr/>
        <p:txBody>
          <a:bodyPr/>
          <a:lstStyle/>
          <a:p>
            <a:r>
              <a:rPr lang="en-US" dirty="0" smtClean="0"/>
              <a:t>jQuery Mobile has a rich </a:t>
            </a:r>
            <a:r>
              <a:rPr lang="en-US" dirty="0" err="1" smtClean="0"/>
              <a:t>theming</a:t>
            </a:r>
            <a:r>
              <a:rPr lang="en-US" dirty="0" smtClean="0"/>
              <a:t> system</a:t>
            </a:r>
          </a:p>
          <a:p>
            <a:pPr lvl="1"/>
            <a:r>
              <a:rPr lang="en-US" dirty="0" smtClean="0"/>
              <a:t>Full control of page style  </a:t>
            </a:r>
          </a:p>
          <a:p>
            <a:pPr lvl="1"/>
            <a:r>
              <a:rPr lang="en-US" dirty="0" smtClean="0"/>
              <a:t>Full control of page widgets</a:t>
            </a:r>
          </a:p>
          <a:p>
            <a:r>
              <a:rPr lang="en-US" dirty="0" smtClean="0"/>
              <a:t>data-theme can be applied to header, footer and page.</a:t>
            </a:r>
          </a:p>
          <a:p>
            <a:r>
              <a:rPr lang="en-US" dirty="0" smtClean="0"/>
              <a:t>Default theme mixes styles from multiples swatches for visual texture and optimal contrast.</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1145" y="2372855"/>
            <a:ext cx="8536800" cy="1015663"/>
          </a:xfrm>
          <a:prstGeom prst="rect">
            <a:avLst/>
          </a:prstGeom>
          <a:noFill/>
        </p:spPr>
        <p:txBody>
          <a:bodyPr wrap="square" rtlCol="0">
            <a:spAutoFit/>
          </a:bodyPr>
          <a:lstStyle/>
          <a:p>
            <a:pPr algn="ctr"/>
            <a:r>
              <a:rPr lang="en-US" sz="6000" dirty="0" smtClean="0"/>
              <a:t>Theme Swatches</a:t>
            </a:r>
            <a:endParaRPr lang="en-US" sz="6000"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 swatches</a:t>
            </a:r>
            <a:endParaRPr lang="en-US" dirty="0"/>
          </a:p>
        </p:txBody>
      </p:sp>
      <p:sp>
        <p:nvSpPr>
          <p:cNvPr id="7" name="Content Placeholder 2"/>
          <p:cNvSpPr>
            <a:spLocks noGrp="1"/>
          </p:cNvSpPr>
          <p:nvPr>
            <p:ph idx="1"/>
          </p:nvPr>
        </p:nvSpPr>
        <p:spPr>
          <a:xfrm>
            <a:off x="457200" y="1775191"/>
            <a:ext cx="8229600" cy="4625609"/>
          </a:xfrm>
        </p:spPr>
        <p:txBody>
          <a:bodyPr>
            <a:normAutofit/>
          </a:bodyPr>
          <a:lstStyle/>
          <a:p>
            <a:pPr>
              <a:buNone/>
            </a:pPr>
            <a:endParaRPr lang="en-US" sz="2700" b="1" dirty="0" smtClean="0">
              <a:solidFill>
                <a:srgbClr val="FFFFFF"/>
              </a:solidFill>
              <a:latin typeface="Lucida Console"/>
              <a:cs typeface="Lucida Console"/>
            </a:endParaRPr>
          </a:p>
          <a:p>
            <a:pPr algn="ctr">
              <a:buNone/>
            </a:pPr>
            <a:r>
              <a:rPr lang="en-US" sz="4400" dirty="0" smtClean="0">
                <a:solidFill>
                  <a:srgbClr val="FFFFFF"/>
                </a:solidFill>
              </a:rPr>
              <a:t>a: light theme</a:t>
            </a:r>
          </a:p>
          <a:p>
            <a:pPr algn="ctr">
              <a:buNone/>
            </a:pPr>
            <a:r>
              <a:rPr lang="en-US" sz="4400" dirty="0" smtClean="0">
                <a:solidFill>
                  <a:srgbClr val="FFFFFF"/>
                </a:solidFill>
              </a:rPr>
              <a:t>b: dark theme</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Theme (Theme a)</a:t>
            </a:r>
            <a:endParaRPr lang="en-US" dirty="0"/>
          </a:p>
        </p:txBody>
      </p:sp>
      <p:pic>
        <p:nvPicPr>
          <p:cNvPr id="3" name="Picture 2" descr="defaultThem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283" y="1479735"/>
            <a:ext cx="5695067" cy="537826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 b</a:t>
            </a:r>
            <a:endParaRPr lang="en-US" dirty="0"/>
          </a:p>
        </p:txBody>
      </p:sp>
      <p:pic>
        <p:nvPicPr>
          <p:cNvPr id="4" name="Picture 3" descr="defaultThemeB.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542" y="1519123"/>
            <a:ext cx="5668890" cy="5338877"/>
          </a:xfrm>
          <a:prstGeom prst="rect">
            <a:avLst/>
          </a:prstGeom>
        </p:spPr>
      </p:pic>
    </p:spTree>
    <p:extLst>
      <p:ext uri="{BB962C8B-B14F-4D97-AF65-F5344CB8AC3E}">
        <p14:creationId xmlns:p14="http://schemas.microsoft.com/office/powerpoint/2010/main" val="36907419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data-theme swatch</a:t>
            </a:r>
            <a:endParaRPr lang="en-US" dirty="0"/>
          </a:p>
        </p:txBody>
      </p:sp>
      <p:sp>
        <p:nvSpPr>
          <p:cNvPr id="6" name="Content Placeholder 2"/>
          <p:cNvSpPr txBox="1">
            <a:spLocks/>
          </p:cNvSpPr>
          <p:nvPr/>
        </p:nvSpPr>
        <p:spPr>
          <a:xfrm>
            <a:off x="0" y="1554955"/>
            <a:ext cx="9144000" cy="5303045"/>
          </a:xfrm>
          <a:prstGeom prst="rect">
            <a:avLst/>
          </a:prstGeom>
        </p:spPr>
        <p:txBody>
          <a:bodyPr vert="horz" lIns="54864" tIns="91440" rtlCol="0">
            <a:normAutofit fontScale="70000" lnSpcReduction="20000"/>
          </a:bodyPr>
          <a:lstStyle/>
          <a:p>
            <a:pPr marL="438912" lvl="0" indent="-320040" defTabSz="914400">
              <a:buClr>
                <a:schemeClr val="accent1"/>
              </a:buClr>
              <a:buSzPct val="80000"/>
            </a:pPr>
            <a:r>
              <a:rPr lang="en-US" sz="3200" b="1" dirty="0">
                <a:latin typeface="Lucida Console"/>
                <a:cs typeface="Lucida Console"/>
              </a:rPr>
              <a:t>&lt;div data-role="header" </a:t>
            </a:r>
            <a:r>
              <a:rPr lang="en-US" sz="3200" b="1" dirty="0">
                <a:solidFill>
                  <a:schemeClr val="accent1">
                    <a:lumMod val="60000"/>
                    <a:lumOff val="40000"/>
                  </a:schemeClr>
                </a:solidFill>
                <a:latin typeface="Lucida Console"/>
                <a:cs typeface="Lucida Console"/>
              </a:rPr>
              <a:t>data-theme="b"</a:t>
            </a:r>
            <a:r>
              <a:rPr lang="en-US" sz="3200" b="1" dirty="0">
                <a:latin typeface="Lucida Console"/>
                <a:cs typeface="Lucida Console"/>
              </a:rPr>
              <a:t>&gt;		&lt;h1&gt;Page Title&lt;/h1&gt;	</a:t>
            </a:r>
            <a:endParaRPr lang="en-US" sz="3200" b="1" dirty="0" smtClean="0">
              <a:latin typeface="Lucida Console"/>
              <a:cs typeface="Lucida Console"/>
            </a:endParaRPr>
          </a:p>
          <a:p>
            <a:pPr marL="438912" lvl="0" indent="-320040" defTabSz="914400">
              <a:buClr>
                <a:schemeClr val="accent1"/>
              </a:buClr>
              <a:buSzPct val="80000"/>
            </a:pPr>
            <a:r>
              <a:rPr lang="en-US" sz="3200" b="1" dirty="0" smtClean="0">
                <a:latin typeface="Lucida Console"/>
                <a:cs typeface="Lucida Console"/>
              </a:rPr>
              <a:t>&lt;</a:t>
            </a:r>
            <a:r>
              <a:rPr lang="en-US" sz="3200" b="1" dirty="0">
                <a:latin typeface="Lucida Console"/>
                <a:cs typeface="Lucida Console"/>
              </a:rPr>
              <a:t>/div</a:t>
            </a:r>
            <a:r>
              <a:rPr lang="en-US" sz="3200" b="1" dirty="0" smtClean="0">
                <a:latin typeface="Lucida Console"/>
                <a:cs typeface="Lucida Console"/>
              </a:rPr>
              <a:t>&gt;</a:t>
            </a:r>
          </a:p>
          <a:p>
            <a:pPr marL="438912" lvl="0" indent="-320040" defTabSz="914400">
              <a:buClr>
                <a:schemeClr val="accent1"/>
              </a:buClr>
              <a:buSzPct val="80000"/>
            </a:pPr>
            <a:r>
              <a:rPr lang="en-US" sz="3200" b="1" dirty="0" smtClean="0">
                <a:latin typeface="Lucida Console"/>
                <a:cs typeface="Lucida Console"/>
              </a:rPr>
              <a:t>&lt;</a:t>
            </a:r>
            <a:r>
              <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rPr>
              <a:t>div </a:t>
            </a:r>
            <a:r>
              <a:rPr lang="en-US" sz="3200" b="1" dirty="0">
                <a:latin typeface="Lucida Console"/>
                <a:cs typeface="Lucida Console"/>
              </a:rPr>
              <a:t>role="</a:t>
            </a:r>
            <a:r>
              <a:rPr lang="en-US" sz="3200" b="1" dirty="0" smtClean="0">
                <a:latin typeface="Lucida Console"/>
                <a:cs typeface="Lucida Console"/>
              </a:rPr>
              <a:t>main</a:t>
            </a:r>
            <a:r>
              <a:rPr lang="en-US" sz="3200" b="1" dirty="0">
                <a:latin typeface="Lucida Console"/>
                <a:cs typeface="Lucida Console"/>
              </a:rPr>
              <a:t>" class="</a:t>
            </a:r>
            <a:r>
              <a:rPr lang="en-US" sz="3200" b="1" dirty="0" err="1">
                <a:latin typeface="Lucida Console"/>
                <a:cs typeface="Lucida Console"/>
              </a:rPr>
              <a:t>ui</a:t>
            </a:r>
            <a:r>
              <a:rPr lang="en-US" sz="3200" b="1" dirty="0">
                <a:latin typeface="Lucida Console"/>
                <a:cs typeface="Lucida Console"/>
              </a:rPr>
              <a:t>-</a:t>
            </a:r>
            <a:r>
              <a:rPr lang="en-US" sz="3200" b="1" dirty="0" smtClean="0">
                <a:latin typeface="Lucida Console"/>
                <a:cs typeface="Lucida Console"/>
              </a:rPr>
              <a:t>content”&gt;</a:t>
            </a:r>
            <a:endPar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rPr>
              <a:t>	&lt;</a:t>
            </a:r>
            <a:r>
              <a:rPr kumimoji="0" lang="en-US" sz="3200" b="1" i="0" u="none" strike="noStrike" kern="1200" cap="none" spc="0" normalizeH="0" baseline="0" noProof="0" dirty="0" err="1" smtClean="0">
                <a:ln>
                  <a:noFill/>
                </a:ln>
                <a:solidFill>
                  <a:schemeClr val="tx1"/>
                </a:solidFill>
                <a:effectLst/>
                <a:uLnTx/>
                <a:uFillTx/>
                <a:latin typeface="Lucida Console"/>
                <a:ea typeface="+mn-ea"/>
                <a:cs typeface="Lucida Console"/>
              </a:rPr>
              <a:t>p</a:t>
            </a:r>
            <a:r>
              <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rPr>
              <a:t>&gt;Hello world&lt;/</a:t>
            </a:r>
            <a:r>
              <a:rPr kumimoji="0" lang="en-US" sz="3200" b="1" i="0" u="none" strike="noStrike" kern="1200" cap="none" spc="0" normalizeH="0" baseline="0" noProof="0" dirty="0" err="1" smtClean="0">
                <a:ln>
                  <a:noFill/>
                </a:ln>
                <a:solidFill>
                  <a:schemeClr val="tx1"/>
                </a:solidFill>
                <a:effectLst/>
                <a:uLnTx/>
                <a:uFillTx/>
                <a:latin typeface="Lucida Console"/>
                <a:ea typeface="+mn-ea"/>
                <a:cs typeface="Lucida Console"/>
              </a:rPr>
              <a:t>p</a:t>
            </a:r>
            <a:r>
              <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endPar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endParaRPr>
          </a:p>
          <a:p>
            <a:pPr marL="438912" lvl="0" indent="-320040" defTabSz="914400">
              <a:buClr>
                <a:schemeClr val="accent1"/>
              </a:buClr>
              <a:buSzPct val="80000"/>
            </a:pPr>
            <a:r>
              <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rPr>
              <a:t>	&lt;</a:t>
            </a:r>
            <a:r>
              <a:rPr kumimoji="0" lang="en-US" sz="3200" b="1" i="0" u="none" strike="noStrike" kern="1200" cap="none" spc="0" normalizeH="0" baseline="0" noProof="0" dirty="0" err="1" smtClean="0">
                <a:ln>
                  <a:noFill/>
                </a:ln>
                <a:solidFill>
                  <a:schemeClr val="tx1"/>
                </a:solidFill>
                <a:effectLst/>
                <a:uLnTx/>
                <a:uFillTx/>
                <a:latin typeface="Lucida Console"/>
                <a:ea typeface="+mn-ea"/>
                <a:cs typeface="Lucida Console"/>
              </a:rPr>
              <a:t>ul</a:t>
            </a:r>
            <a:r>
              <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rPr>
              <a:t> data-role="</a:t>
            </a:r>
            <a:r>
              <a:rPr kumimoji="0" lang="en-US" sz="3200" b="1" i="0" u="none" strike="noStrike" kern="1200" cap="none" spc="0" normalizeH="0" baseline="0" noProof="0" dirty="0" err="1" smtClean="0">
                <a:ln>
                  <a:noFill/>
                </a:ln>
                <a:solidFill>
                  <a:schemeClr val="tx1"/>
                </a:solidFill>
                <a:effectLst/>
                <a:uLnTx/>
                <a:uFillTx/>
                <a:latin typeface="Lucida Console"/>
                <a:ea typeface="+mn-ea"/>
                <a:cs typeface="Lucida Console"/>
              </a:rPr>
              <a:t>listview</a:t>
            </a:r>
            <a:r>
              <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rPr>
              <a:t>" data-inset="</a:t>
            </a:r>
            <a:r>
              <a:rPr lang="en-US" sz="3200" b="1" dirty="0">
                <a:latin typeface="Lucida Console"/>
                <a:cs typeface="Lucida Console"/>
              </a:rPr>
              <a:t>true" </a:t>
            </a:r>
            <a:r>
              <a:rPr lang="en-US" sz="3200" b="1" dirty="0" smtClean="0">
                <a:solidFill>
                  <a:schemeClr val="accent1">
                    <a:lumMod val="60000"/>
                    <a:lumOff val="40000"/>
                  </a:schemeClr>
                </a:solidFill>
                <a:latin typeface="Lucida Console"/>
                <a:cs typeface="Lucida Console"/>
              </a:rPr>
              <a:t>data-theme</a:t>
            </a:r>
            <a:r>
              <a:rPr lang="en-US" sz="3200" b="1" dirty="0">
                <a:solidFill>
                  <a:schemeClr val="accent1">
                    <a:lumMod val="60000"/>
                    <a:lumOff val="40000"/>
                  </a:schemeClr>
                </a:solidFill>
                <a:latin typeface="Lucida Console"/>
                <a:cs typeface="Lucida Console"/>
              </a:rPr>
              <a:t>="b</a:t>
            </a:r>
            <a:r>
              <a:rPr lang="en-US" sz="3200" b="1" dirty="0" smtClean="0">
                <a:solidFill>
                  <a:schemeClr val="accent1">
                    <a:lumMod val="60000"/>
                    <a:lumOff val="40000"/>
                  </a:schemeClr>
                </a:solidFill>
                <a:latin typeface="Lucida Console"/>
                <a:cs typeface="Lucida Console"/>
              </a:rPr>
              <a:t>"</a:t>
            </a:r>
            <a:r>
              <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rPr>
              <a:t>		&lt;</a:t>
            </a:r>
            <a:r>
              <a:rPr kumimoji="0" lang="en-US" sz="3200" b="1" i="0" u="none" strike="noStrike" kern="1200" cap="none" spc="0" normalizeH="0" baseline="0" noProof="0" dirty="0" err="1" smtClean="0">
                <a:ln>
                  <a:noFill/>
                </a:ln>
                <a:solidFill>
                  <a:schemeClr val="tx1"/>
                </a:solidFill>
                <a:effectLst/>
                <a:uLnTx/>
                <a:uFillTx/>
                <a:latin typeface="Lucida Console"/>
                <a:ea typeface="+mn-ea"/>
                <a:cs typeface="Lucida Console"/>
              </a:rPr>
              <a:t>li</a:t>
            </a:r>
            <a:r>
              <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rPr>
              <a:t>&gt;</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&lt;a </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href</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products.html</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"&gt;Products&lt;/a&gt;&lt;/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		&lt;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&gt;&lt;a </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href</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services.html</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"&gt;Services&lt;/a&gt;&lt;/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		&lt;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&gt;&lt;a </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href</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about.html</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"&gt;About us&lt;/a&gt;&lt;/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		&lt;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&gt;&lt;a </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href</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contact.html</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"&gt;Contact&lt;/a&gt;&lt;/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	&lt;/</a:t>
            </a:r>
            <a:r>
              <a:rPr kumimoji="0" lang="en-US" sz="3200" b="1" i="0" u="none" strike="noStrike" kern="1200" cap="none" spc="0" normalizeH="0" baseline="0" noProof="0" dirty="0" err="1" smtClean="0">
                <a:ln>
                  <a:noFill/>
                </a:ln>
                <a:solidFill>
                  <a:srgbClr val="FFFFFF"/>
                </a:solidFill>
                <a:effectLst/>
                <a:uLnTx/>
                <a:uFillTx/>
                <a:latin typeface="Lucida Console"/>
                <a:ea typeface="+mn-ea"/>
                <a:cs typeface="Lucida Console"/>
              </a:rPr>
              <a:t>ul</a:t>
            </a:r>
            <a:r>
              <a:rPr kumimoji="0" lang="en-US" sz="3200" b="1" i="0" u="none" strike="noStrike" kern="1200" cap="none" spc="0" normalizeH="0" baseline="0" noProof="0" dirty="0" smtClean="0">
                <a:ln>
                  <a:noFill/>
                </a:ln>
                <a:solidFill>
                  <a:srgbClr val="FFFFFF"/>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endPar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3200" b="1" i="0" u="none" strike="noStrike" kern="1200" cap="none" spc="0" normalizeH="0" baseline="0" noProof="0" dirty="0" smtClean="0">
                <a:ln>
                  <a:noFill/>
                </a:ln>
                <a:solidFill>
                  <a:schemeClr val="tx1"/>
                </a:solidFill>
                <a:effectLst/>
                <a:uLnTx/>
                <a:uFillTx/>
                <a:latin typeface="Lucida Console"/>
                <a:ea typeface="+mn-ea"/>
                <a:cs typeface="Lucida Console"/>
              </a:rPr>
              <a:t>&lt;/div&gt;</a:t>
            </a:r>
            <a:r>
              <a:rPr kumimoji="0" lang="en-US" sz="3200" b="1" i="0" u="none" strike="noStrike" kern="1200" cap="none" spc="0" normalizeH="0" baseline="0" noProof="0" dirty="0" smtClean="0">
                <a:ln>
                  <a:noFill/>
                </a:ln>
                <a:solidFill>
                  <a:srgbClr val="666666"/>
                </a:solidFill>
                <a:effectLst/>
                <a:uLnTx/>
                <a:uFillTx/>
                <a:latin typeface="Lucida Console"/>
                <a:ea typeface="+mn-ea"/>
                <a:cs typeface="Lucida Console"/>
              </a:rPr>
              <a:t>&lt;!-- /cont</a:t>
            </a:r>
            <a:r>
              <a:rPr kumimoji="0" lang="en-US" sz="3200" b="1" i="0" u="none" strike="noStrike" kern="1200" cap="none" spc="0" normalizeH="0" baseline="0" noProof="0" dirty="0" smtClean="0">
                <a:ln>
                  <a:noFill/>
                </a:ln>
                <a:solidFill>
                  <a:schemeClr val="tx2">
                    <a:lumMod val="50000"/>
                  </a:schemeClr>
                </a:solidFill>
                <a:effectLst/>
                <a:uLnTx/>
                <a:uFillTx/>
                <a:latin typeface="Lucida Console"/>
                <a:ea typeface="+mn-ea"/>
                <a:cs typeface="Lucida Console"/>
              </a:rPr>
              <a:t>e</a:t>
            </a:r>
            <a:r>
              <a:rPr kumimoji="0" lang="en-US" sz="3200" b="1" i="0" u="none" strike="noStrike" kern="1200" cap="none" spc="0" normalizeH="0" baseline="0" noProof="0" dirty="0" smtClean="0">
                <a:ln>
                  <a:noFill/>
                </a:ln>
                <a:solidFill>
                  <a:srgbClr val="666666"/>
                </a:solidFill>
                <a:effectLst/>
                <a:uLnTx/>
                <a:uFillTx/>
                <a:latin typeface="Lucida Console"/>
                <a:ea typeface="+mn-ea"/>
                <a:cs typeface="Lucida Console"/>
              </a:rPr>
              <a:t>nt --&gt;</a:t>
            </a:r>
            <a:endParaRPr kumimoji="0" lang="en-US" sz="3200" b="0" i="0" u="none" strike="noStrike" kern="1200" cap="none" spc="0" normalizeH="0" baseline="0" noProof="0" dirty="0" smtClean="0">
              <a:ln>
                <a:noFill/>
              </a:ln>
              <a:solidFill>
                <a:schemeClr val="tx1"/>
              </a:solidFill>
              <a:effectLst/>
              <a:uLnTx/>
              <a:uFillTx/>
              <a:latin typeface="Lucida Console"/>
              <a:ea typeface="+mn-ea"/>
              <a:cs typeface="Lucida Console"/>
            </a:endParaRPr>
          </a:p>
          <a:p>
            <a:pPr marL="438912" lvl="0" indent="-320040" defTabSz="914400">
              <a:buClr>
                <a:schemeClr val="accent1"/>
              </a:buClr>
              <a:buSzPct val="80000"/>
              <a:defRPr/>
            </a:pPr>
            <a:r>
              <a:rPr lang="en-US" sz="3200" dirty="0">
                <a:solidFill>
                  <a:schemeClr val="tx2"/>
                </a:solidFill>
                <a:latin typeface="Lucida Console"/>
                <a:cs typeface="Lucida Console"/>
              </a:rPr>
              <a:t>&lt;div data-role="footer" </a:t>
            </a:r>
            <a:r>
              <a:rPr lang="en-US" sz="3200" dirty="0">
                <a:solidFill>
                  <a:srgbClr val="FFD25D"/>
                </a:solidFill>
                <a:latin typeface="Lucida Console"/>
                <a:cs typeface="Lucida Console"/>
              </a:rPr>
              <a:t>data-theme="b"</a:t>
            </a:r>
            <a:r>
              <a:rPr lang="en-US" sz="3200" dirty="0">
                <a:solidFill>
                  <a:schemeClr val="tx2"/>
                </a:solidFill>
                <a:latin typeface="Lucida Console"/>
                <a:cs typeface="Lucida Console"/>
              </a:rPr>
              <a:t>&gt;		&lt;h4&gt;Page Footer&lt;/h4&gt;	</a:t>
            </a:r>
            <a:endParaRPr lang="en-US" sz="3200" dirty="0" smtClean="0">
              <a:solidFill>
                <a:schemeClr val="tx2"/>
              </a:solidFill>
              <a:latin typeface="Lucida Console"/>
              <a:cs typeface="Lucida Console"/>
            </a:endParaRPr>
          </a:p>
          <a:p>
            <a:pPr marL="438912" lvl="0" indent="-320040" defTabSz="914400">
              <a:buClr>
                <a:schemeClr val="accent1"/>
              </a:buClr>
              <a:buSzPct val="80000"/>
              <a:defRPr/>
            </a:pPr>
            <a:r>
              <a:rPr lang="en-US" sz="3200" dirty="0" smtClean="0">
                <a:solidFill>
                  <a:schemeClr val="tx2"/>
                </a:solidFill>
                <a:latin typeface="Lucida Console"/>
                <a:cs typeface="Lucida Console"/>
              </a:rPr>
              <a:t>&lt;</a:t>
            </a:r>
            <a:r>
              <a:rPr lang="en-US" sz="3200" dirty="0">
                <a:solidFill>
                  <a:schemeClr val="tx2"/>
                </a:solidFill>
                <a:latin typeface="Lucida Console"/>
                <a:cs typeface="Lucida Console"/>
              </a:rPr>
              <a:t>/div&gt;</a:t>
            </a:r>
            <a:endParaRPr kumimoji="0" lang="en-US" sz="3200" b="0" i="0" u="none" strike="noStrike" kern="1200" cap="none" spc="0" normalizeH="0" baseline="0" noProof="0" dirty="0">
              <a:ln>
                <a:noFill/>
              </a:ln>
              <a:solidFill>
                <a:schemeClr val="tx2"/>
              </a:solidFill>
              <a:effectLst/>
              <a:uLnTx/>
              <a:uFillTx/>
              <a:latin typeface="Lucida Console"/>
              <a:ea typeface="+mn-ea"/>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14.7 </a:t>
            </a:r>
            <a:r>
              <a:rPr lang="en-US" dirty="0" smtClean="0"/>
              <a:t>Billion (+3b since last year!)</a:t>
            </a:r>
            <a:endParaRPr lang="en-US" dirty="0"/>
          </a:p>
        </p:txBody>
      </p:sp>
      <p:sp>
        <p:nvSpPr>
          <p:cNvPr id="10" name="Content Placeholder 9"/>
          <p:cNvSpPr>
            <a:spLocks noGrp="1"/>
          </p:cNvSpPr>
          <p:nvPr>
            <p:ph idx="1"/>
          </p:nvPr>
        </p:nvSpPr>
        <p:spPr>
          <a:xfrm>
            <a:off x="457200" y="1775191"/>
            <a:ext cx="8229600" cy="5082808"/>
          </a:xfrm>
        </p:spPr>
        <p:txBody>
          <a:bodyPr>
            <a:normAutofit/>
          </a:bodyPr>
          <a:lstStyle/>
          <a:p>
            <a:r>
              <a:rPr lang="en-US" dirty="0" smtClean="0"/>
              <a:t>Devices on the </a:t>
            </a:r>
          </a:p>
          <a:p>
            <a:pPr>
              <a:buNone/>
            </a:pPr>
            <a:r>
              <a:rPr lang="en-US" dirty="0" smtClean="0"/>
              <a:t>	Internet</a:t>
            </a:r>
          </a:p>
          <a:p>
            <a:pPr>
              <a:buNone/>
            </a:pPr>
            <a:endParaRPr lang="en-US" dirty="0" smtClean="0"/>
          </a:p>
          <a:p>
            <a:r>
              <a:rPr lang="en-US" dirty="0" smtClean="0"/>
              <a:t>Different:</a:t>
            </a:r>
          </a:p>
          <a:p>
            <a:pPr lvl="1"/>
            <a:r>
              <a:rPr lang="en-US" dirty="0" smtClean="0"/>
              <a:t>UI capabilities</a:t>
            </a:r>
          </a:p>
          <a:p>
            <a:pPr lvl="1"/>
            <a:r>
              <a:rPr lang="en-US" dirty="0" smtClean="0"/>
              <a:t>Screen sizes</a:t>
            </a:r>
          </a:p>
          <a:p>
            <a:pPr lvl="1"/>
            <a:r>
              <a:rPr lang="en-US" dirty="0" smtClean="0"/>
              <a:t>Interaction styles</a:t>
            </a:r>
          </a:p>
          <a:p>
            <a:pPr lvl="1">
              <a:buNone/>
            </a:pPr>
            <a:endParaRPr lang="en-US" dirty="0" smtClean="0"/>
          </a:p>
          <a:p>
            <a:pPr>
              <a:buNone/>
            </a:pPr>
            <a:r>
              <a:rPr lang="en-US" sz="1800" dirty="0" smtClean="0"/>
              <a:t>Source: Cisco</a:t>
            </a:r>
          </a:p>
          <a:p>
            <a:pPr>
              <a:buNone/>
            </a:pPr>
            <a:r>
              <a:rPr lang="en-US" sz="1200" dirty="0"/>
              <a:t>http://</a:t>
            </a:r>
            <a:r>
              <a:rPr lang="en-US" sz="1200" dirty="0" err="1"/>
              <a:t>blogs.cisco.com</a:t>
            </a:r>
            <a:r>
              <a:rPr lang="en-US" sz="1200" dirty="0"/>
              <a:t>/news/cisco-connections-counter</a:t>
            </a:r>
            <a:r>
              <a:rPr lang="en-US" sz="1800" dirty="0"/>
              <a:t>/</a:t>
            </a:r>
            <a:endParaRPr lang="en-US" sz="1800" dirty="0" smtClean="0"/>
          </a:p>
          <a:p>
            <a:pPr lvl="1"/>
            <a:endParaRPr lang="en-US" dirty="0" smtClean="0"/>
          </a:p>
          <a:p>
            <a:pPr>
              <a:buNone/>
            </a:pPr>
            <a:endParaRPr lang="en-US" dirty="0" smtClean="0"/>
          </a:p>
          <a:p>
            <a:pPr>
              <a:buNone/>
            </a:pPr>
            <a:endParaRPr lang="en-US" dirty="0" smtClean="0"/>
          </a:p>
          <a:p>
            <a:pPr>
              <a:buNone/>
            </a:pPr>
            <a:endParaRPr lang="en-US" dirty="0"/>
          </a:p>
        </p:txBody>
      </p:sp>
      <p:pic>
        <p:nvPicPr>
          <p:cNvPr id="8" name="Picture 7" descr="devices.tiff"/>
          <p:cNvPicPr>
            <a:picLocks noChangeAspect="1"/>
          </p:cNvPicPr>
          <p:nvPr/>
        </p:nvPicPr>
        <p:blipFill>
          <a:blip r:embed="rId3"/>
          <a:stretch>
            <a:fillRect/>
          </a:stretch>
        </p:blipFill>
        <p:spPr>
          <a:xfrm>
            <a:off x="4565847" y="1408176"/>
            <a:ext cx="4604889" cy="5449823"/>
          </a:xfrm>
          <a:prstGeom prst="rect">
            <a:avLst/>
          </a:prstGeom>
        </p:spPr>
      </p:pic>
    </p:spTree>
    <p:extLst>
      <p:ext uri="{BB962C8B-B14F-4D97-AF65-F5344CB8AC3E}">
        <p14:creationId xmlns:p14="http://schemas.microsoft.com/office/powerpoint/2010/main" val="291518217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Theming</a:t>
            </a:r>
            <a:endParaRPr lang="en-US" dirty="0"/>
          </a:p>
        </p:txBody>
      </p:sp>
      <p:sp>
        <p:nvSpPr>
          <p:cNvPr id="6" name="TextBox 5"/>
          <p:cNvSpPr txBox="1"/>
          <p:nvPr/>
        </p:nvSpPr>
        <p:spPr>
          <a:xfrm>
            <a:off x="3520202" y="3051952"/>
            <a:ext cx="2029981" cy="461665"/>
          </a:xfrm>
          <a:prstGeom prst="rect">
            <a:avLst/>
          </a:prstGeom>
          <a:noFill/>
        </p:spPr>
        <p:txBody>
          <a:bodyPr wrap="square" rtlCol="0">
            <a:spAutoFit/>
          </a:bodyPr>
          <a:lstStyle/>
          <a:p>
            <a:pPr algn="ctr"/>
            <a:r>
              <a:rPr lang="en-US" sz="2400" dirty="0" smtClean="0"/>
              <a:t>default</a:t>
            </a:r>
            <a:endParaRPr lang="en-US" sz="2400" dirty="0"/>
          </a:p>
        </p:txBody>
      </p:sp>
      <p:sp>
        <p:nvSpPr>
          <p:cNvPr id="8" name="TextBox 7"/>
          <p:cNvSpPr txBox="1"/>
          <p:nvPr/>
        </p:nvSpPr>
        <p:spPr>
          <a:xfrm>
            <a:off x="3416532" y="2223874"/>
            <a:ext cx="2297115" cy="461665"/>
          </a:xfrm>
          <a:prstGeom prst="rect">
            <a:avLst/>
          </a:prstGeom>
          <a:noFill/>
        </p:spPr>
        <p:txBody>
          <a:bodyPr wrap="square" rtlCol="0">
            <a:spAutoFit/>
          </a:bodyPr>
          <a:lstStyle/>
          <a:p>
            <a:pPr algn="ctr"/>
            <a:r>
              <a:rPr lang="en-US" sz="2400" dirty="0" smtClean="0"/>
              <a:t>data-theme=“b”</a:t>
            </a:r>
            <a:endParaRPr lang="en-US" sz="2400" dirty="0"/>
          </a:p>
        </p:txBody>
      </p:sp>
      <p:sp>
        <p:nvSpPr>
          <p:cNvPr id="9" name="TextBox 8"/>
          <p:cNvSpPr txBox="1"/>
          <p:nvPr/>
        </p:nvSpPr>
        <p:spPr>
          <a:xfrm>
            <a:off x="3267838" y="3899593"/>
            <a:ext cx="2619181" cy="461665"/>
          </a:xfrm>
          <a:prstGeom prst="rect">
            <a:avLst/>
          </a:prstGeom>
          <a:noFill/>
        </p:spPr>
        <p:txBody>
          <a:bodyPr wrap="square" rtlCol="0">
            <a:spAutoFit/>
          </a:bodyPr>
          <a:lstStyle/>
          <a:p>
            <a:pPr algn="ctr"/>
            <a:r>
              <a:rPr lang="en-US" sz="2400" dirty="0" smtClean="0"/>
              <a:t>data-theme=“</a:t>
            </a:r>
            <a:r>
              <a:rPr lang="en-US" sz="2400" dirty="0" err="1" smtClean="0"/>
              <a:t>b</a:t>
            </a:r>
            <a:r>
              <a:rPr lang="en-US" sz="2400" dirty="0" smtClean="0"/>
              <a:t>”</a:t>
            </a:r>
            <a:endParaRPr lang="en-US" sz="2400" dirty="0"/>
          </a:p>
        </p:txBody>
      </p:sp>
      <p:cxnSp>
        <p:nvCxnSpPr>
          <p:cNvPr id="11" name="Straight Arrow Connector 10"/>
          <p:cNvCxnSpPr>
            <a:stCxn id="8" idx="3"/>
          </p:cNvCxnSpPr>
          <p:nvPr/>
        </p:nvCxnSpPr>
        <p:spPr>
          <a:xfrm flipV="1">
            <a:off x="5713647" y="2448633"/>
            <a:ext cx="669874" cy="6074"/>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5713647" y="4124352"/>
            <a:ext cx="669874" cy="6074"/>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2832145" y="3282785"/>
            <a:ext cx="1067666" cy="158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pic>
        <p:nvPicPr>
          <p:cNvPr id="3" name="Picture 2" descr="linkedListview.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78" y="2371307"/>
            <a:ext cx="2651667" cy="3748030"/>
          </a:xfrm>
          <a:prstGeom prst="rect">
            <a:avLst/>
          </a:prstGeom>
        </p:spPr>
      </p:pic>
      <p:pic>
        <p:nvPicPr>
          <p:cNvPr id="7" name="Picture 6" descr="themedLinkedListview.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521" y="2251029"/>
            <a:ext cx="2632083" cy="3746645"/>
          </a:xfrm>
          <a:prstGeom prst="rect">
            <a:avLst/>
          </a:prstGeom>
        </p:spPr>
      </p:pic>
      <p:sp>
        <p:nvSpPr>
          <p:cNvPr id="14" name="TextBox 13"/>
          <p:cNvSpPr txBox="1"/>
          <p:nvPr/>
        </p:nvSpPr>
        <p:spPr>
          <a:xfrm>
            <a:off x="3416532" y="4797832"/>
            <a:ext cx="2297115" cy="461665"/>
          </a:xfrm>
          <a:prstGeom prst="rect">
            <a:avLst/>
          </a:prstGeom>
          <a:noFill/>
        </p:spPr>
        <p:txBody>
          <a:bodyPr wrap="square" rtlCol="0">
            <a:spAutoFit/>
          </a:bodyPr>
          <a:lstStyle/>
          <a:p>
            <a:pPr algn="ctr"/>
            <a:r>
              <a:rPr lang="en-US" sz="2400" dirty="0" smtClean="0"/>
              <a:t>data-theme=“b”</a:t>
            </a:r>
            <a:endParaRPr lang="en-US" sz="2400" dirty="0"/>
          </a:p>
        </p:txBody>
      </p:sp>
      <p:cxnSp>
        <p:nvCxnSpPr>
          <p:cNvPr id="15" name="Straight Arrow Connector 14"/>
          <p:cNvCxnSpPr>
            <a:stCxn id="14" idx="3"/>
          </p:cNvCxnSpPr>
          <p:nvPr/>
        </p:nvCxnSpPr>
        <p:spPr>
          <a:xfrm flipV="1">
            <a:off x="5713647" y="5022591"/>
            <a:ext cx="669874" cy="6074"/>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1145" y="2372855"/>
            <a:ext cx="8536800" cy="1015663"/>
          </a:xfrm>
          <a:prstGeom prst="rect">
            <a:avLst/>
          </a:prstGeom>
          <a:noFill/>
        </p:spPr>
        <p:txBody>
          <a:bodyPr wrap="square" rtlCol="0">
            <a:spAutoFit/>
          </a:bodyPr>
          <a:lstStyle/>
          <a:p>
            <a:pPr algn="ctr"/>
            <a:r>
              <a:rPr lang="en-US" sz="6000" dirty="0" smtClean="0"/>
              <a:t>Page linking</a:t>
            </a:r>
            <a:endParaRPr lang="en-US" sz="6000"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page example:</a:t>
            </a:r>
            <a:br>
              <a:rPr lang="en-US" dirty="0" smtClean="0"/>
            </a:br>
            <a:r>
              <a:rPr lang="en-US" dirty="0" smtClean="0"/>
              <a:t>Each page has a unique ID</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latin typeface="Lucida Console"/>
                <a:cs typeface="Lucida Console"/>
              </a:rPr>
              <a:t>&lt;body&gt;</a:t>
            </a:r>
          </a:p>
          <a:p>
            <a:pPr>
              <a:buNone/>
            </a:pPr>
            <a:r>
              <a:rPr lang="en-US" b="1" dirty="0" smtClean="0">
                <a:latin typeface="Lucida Console"/>
                <a:cs typeface="Lucida Console"/>
              </a:rPr>
              <a:t>&lt;div data-role="page" </a:t>
            </a:r>
            <a:r>
              <a:rPr lang="en-US" b="1" dirty="0" smtClean="0">
                <a:solidFill>
                  <a:schemeClr val="accent1">
                    <a:lumMod val="60000"/>
                    <a:lumOff val="40000"/>
                  </a:schemeClr>
                </a:solidFill>
                <a:latin typeface="Lucida Console"/>
                <a:cs typeface="Lucida Console"/>
              </a:rPr>
              <a:t>id="home"</a:t>
            </a:r>
            <a:r>
              <a:rPr lang="en-US" b="1" dirty="0" smtClean="0">
                <a:latin typeface="Lucida Console"/>
                <a:cs typeface="Lucida Console"/>
              </a:rPr>
              <a:t>&gt;</a:t>
            </a:r>
          </a:p>
          <a:p>
            <a:pPr>
              <a:buNone/>
            </a:pPr>
            <a:r>
              <a:rPr lang="en-US" b="1" dirty="0" smtClean="0">
                <a:latin typeface="Lucida Console"/>
                <a:cs typeface="Lucida Console"/>
              </a:rPr>
              <a:t>&lt;/div&gt;</a:t>
            </a:r>
            <a:r>
              <a:rPr lang="en-US" b="1" dirty="0" smtClean="0">
                <a:solidFill>
                  <a:schemeClr val="tx2">
                    <a:lumMod val="50000"/>
                  </a:schemeClr>
                </a:solidFill>
                <a:latin typeface="Lucida Console"/>
                <a:cs typeface="Lucida Console"/>
              </a:rPr>
              <a:t>&lt;!-- /home page --&gt;</a:t>
            </a:r>
          </a:p>
          <a:p>
            <a:pPr>
              <a:buNone/>
            </a:pPr>
            <a:r>
              <a:rPr lang="en-US" b="1" dirty="0" smtClean="0">
                <a:latin typeface="Lucida Console"/>
                <a:cs typeface="Lucida Console"/>
              </a:rPr>
              <a:t>&lt;div data-role="page" </a:t>
            </a:r>
            <a:r>
              <a:rPr lang="en-US" b="1" dirty="0" smtClean="0">
                <a:solidFill>
                  <a:srgbClr val="FFD25D"/>
                </a:solidFill>
                <a:latin typeface="Lucida Console"/>
                <a:cs typeface="Lucida Console"/>
              </a:rPr>
              <a:t>id="products"</a:t>
            </a:r>
            <a:r>
              <a:rPr lang="en-US" b="1" dirty="0" smtClean="0">
                <a:latin typeface="Lucida Console"/>
                <a:cs typeface="Lucida Console"/>
              </a:rPr>
              <a:t>&gt;</a:t>
            </a:r>
          </a:p>
          <a:p>
            <a:pPr>
              <a:buNone/>
            </a:pPr>
            <a:r>
              <a:rPr lang="en-US" b="1" dirty="0" smtClean="0">
                <a:latin typeface="Lucida Console"/>
                <a:cs typeface="Lucida Console"/>
              </a:rPr>
              <a:t>&lt;/div&gt;</a:t>
            </a:r>
            <a:r>
              <a:rPr lang="en-US" b="1" dirty="0" smtClean="0">
                <a:solidFill>
                  <a:schemeClr val="tx2">
                    <a:lumMod val="50000"/>
                  </a:schemeClr>
                </a:solidFill>
                <a:latin typeface="Lucida Console"/>
                <a:cs typeface="Lucida Console"/>
              </a:rPr>
              <a:t>&lt;!-- /products page --&gt;</a:t>
            </a:r>
          </a:p>
          <a:p>
            <a:pPr>
              <a:buNone/>
            </a:pPr>
            <a:r>
              <a:rPr lang="en-US" b="1" dirty="0" smtClean="0">
                <a:latin typeface="Lucida Console"/>
                <a:cs typeface="Lucida Console"/>
              </a:rPr>
              <a:t>&lt;div data-role="page" </a:t>
            </a:r>
            <a:r>
              <a:rPr lang="en-US" b="1" dirty="0" smtClean="0">
                <a:solidFill>
                  <a:srgbClr val="FFD25D"/>
                </a:solidFill>
                <a:latin typeface="Lucida Console"/>
                <a:cs typeface="Lucida Console"/>
              </a:rPr>
              <a:t>id="services"</a:t>
            </a:r>
            <a:r>
              <a:rPr lang="en-US" b="1" dirty="0" smtClean="0">
                <a:latin typeface="Lucida Console"/>
                <a:cs typeface="Lucida Console"/>
              </a:rPr>
              <a:t>&gt;</a:t>
            </a:r>
          </a:p>
          <a:p>
            <a:pPr>
              <a:buNone/>
            </a:pPr>
            <a:r>
              <a:rPr lang="en-US" b="1" dirty="0" smtClean="0">
                <a:latin typeface="Lucida Console"/>
                <a:cs typeface="Lucida Console"/>
              </a:rPr>
              <a:t>&lt;/div&gt;</a:t>
            </a:r>
            <a:r>
              <a:rPr lang="en-US" b="1" dirty="0" smtClean="0">
                <a:solidFill>
                  <a:srgbClr val="68686D"/>
                </a:solidFill>
                <a:latin typeface="Lucida Console"/>
                <a:cs typeface="Lucida Console"/>
              </a:rPr>
              <a:t>&lt;!-- /services page --&gt;</a:t>
            </a:r>
          </a:p>
          <a:p>
            <a:pPr>
              <a:buNone/>
            </a:pPr>
            <a:r>
              <a:rPr lang="en-US" b="1" dirty="0" smtClean="0">
                <a:latin typeface="Lucida Console"/>
                <a:cs typeface="Lucida Console"/>
              </a:rPr>
              <a:t>&lt;div data-role="page" </a:t>
            </a:r>
            <a:r>
              <a:rPr lang="en-US" b="1" dirty="0" smtClean="0">
                <a:solidFill>
                  <a:srgbClr val="FFD25D"/>
                </a:solidFill>
                <a:latin typeface="Lucida Console"/>
                <a:cs typeface="Lucida Console"/>
              </a:rPr>
              <a:t>id="about"</a:t>
            </a:r>
            <a:r>
              <a:rPr lang="en-US" b="1" dirty="0" smtClean="0">
                <a:latin typeface="Lucida Console"/>
                <a:cs typeface="Lucida Console"/>
              </a:rPr>
              <a:t>&gt;</a:t>
            </a:r>
          </a:p>
          <a:p>
            <a:pPr>
              <a:buNone/>
            </a:pPr>
            <a:r>
              <a:rPr lang="en-US" b="1" dirty="0" smtClean="0">
                <a:latin typeface="Lucida Console"/>
                <a:cs typeface="Lucida Console"/>
              </a:rPr>
              <a:t>&lt;/div&gt;</a:t>
            </a:r>
            <a:r>
              <a:rPr lang="en-US" b="1" dirty="0" smtClean="0">
                <a:solidFill>
                  <a:srgbClr val="68686D"/>
                </a:solidFill>
                <a:latin typeface="Lucida Console"/>
                <a:cs typeface="Lucida Console"/>
              </a:rPr>
              <a:t>&lt;!-- /about page --&gt;</a:t>
            </a:r>
          </a:p>
          <a:p>
            <a:pPr>
              <a:buNone/>
            </a:pPr>
            <a:r>
              <a:rPr lang="en-US" b="1" dirty="0" smtClean="0">
                <a:latin typeface="Lucida Console"/>
                <a:cs typeface="Lucida Console"/>
              </a:rPr>
              <a:t>&lt;div data-role="page" </a:t>
            </a:r>
            <a:r>
              <a:rPr lang="en-US" b="1" dirty="0" smtClean="0">
                <a:solidFill>
                  <a:srgbClr val="FFD25D"/>
                </a:solidFill>
                <a:latin typeface="Lucida Console"/>
                <a:cs typeface="Lucida Console"/>
              </a:rPr>
              <a:t>id="contact"</a:t>
            </a:r>
            <a:r>
              <a:rPr lang="en-US" b="1" dirty="0" smtClean="0">
                <a:latin typeface="Lucida Console"/>
                <a:cs typeface="Lucida Console"/>
              </a:rPr>
              <a:t>&gt;</a:t>
            </a:r>
          </a:p>
          <a:p>
            <a:pPr>
              <a:buNone/>
            </a:pPr>
            <a:r>
              <a:rPr lang="en-US" b="1" dirty="0" smtClean="0">
                <a:latin typeface="Lucida Console"/>
                <a:cs typeface="Lucida Console"/>
              </a:rPr>
              <a:t>&lt;/div&gt;</a:t>
            </a:r>
            <a:r>
              <a:rPr lang="en-US" b="1" dirty="0" smtClean="0">
                <a:solidFill>
                  <a:srgbClr val="68686D"/>
                </a:solidFill>
                <a:latin typeface="Lucida Console"/>
                <a:cs typeface="Lucida Console"/>
              </a:rPr>
              <a:t>&lt;!-- /contact page --&gt;</a:t>
            </a:r>
          </a:p>
          <a:p>
            <a:pPr>
              <a:buNone/>
            </a:pPr>
            <a:r>
              <a:rPr lang="en-US" b="1" dirty="0" smtClean="0">
                <a:latin typeface="Lucida Console"/>
                <a:cs typeface="Lucida Console"/>
              </a:rPr>
              <a:t>&lt;/body&gt;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internal #anchor links</a:t>
            </a:r>
            <a:endParaRPr lang="en-US" dirty="0"/>
          </a:p>
        </p:txBody>
      </p:sp>
      <p:sp>
        <p:nvSpPr>
          <p:cNvPr id="4" name="Content Placeholder 2"/>
          <p:cNvSpPr txBox="1">
            <a:spLocks/>
          </p:cNvSpPr>
          <p:nvPr/>
        </p:nvSpPr>
        <p:spPr>
          <a:xfrm>
            <a:off x="0" y="1775191"/>
            <a:ext cx="9144000" cy="4625609"/>
          </a:xfrm>
          <a:prstGeom prst="rect">
            <a:avLst/>
          </a:prstGeom>
        </p:spPr>
        <p:txBody>
          <a:bodyPr vert="horz" lIns="54864" tIns="91440" rtlCol="0">
            <a:normAutofit/>
          </a:bodyPr>
          <a:lstStyle/>
          <a:p>
            <a:pPr marL="438912" lvl="0" indent="-320040" defTabSz="914400">
              <a:buClr>
                <a:schemeClr val="accent1"/>
              </a:buClr>
              <a:buSzPct val="80000"/>
            </a:pPr>
            <a:r>
              <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rPr>
              <a:t>&lt;div </a:t>
            </a:r>
            <a:r>
              <a:rPr lang="en-US" sz="2400" b="1" dirty="0">
                <a:latin typeface="Lucida Console"/>
                <a:cs typeface="Lucida Console"/>
              </a:rPr>
              <a:t>role="main" class="</a:t>
            </a:r>
            <a:r>
              <a:rPr lang="en-US" sz="2400" b="1" dirty="0" err="1">
                <a:latin typeface="Lucida Console"/>
                <a:cs typeface="Lucida Console"/>
              </a:rPr>
              <a:t>ui</a:t>
            </a:r>
            <a:r>
              <a:rPr lang="en-US" sz="2400" b="1" dirty="0">
                <a:latin typeface="Lucida Console"/>
                <a:cs typeface="Lucida Console"/>
              </a:rPr>
              <a:t>-</a:t>
            </a:r>
            <a:r>
              <a:rPr lang="en-US" sz="2400" b="1" dirty="0" smtClean="0">
                <a:latin typeface="Lucida Console"/>
                <a:cs typeface="Lucida Console"/>
              </a:rPr>
              <a:t>content”</a:t>
            </a:r>
            <a:r>
              <a:rPr lang="en-US" sz="2200" b="1" dirty="0" smtClean="0">
                <a:latin typeface="Lucida Console"/>
                <a:cs typeface="Lucida Console"/>
              </a:rPr>
              <a:t>&gt;</a:t>
            </a:r>
            <a:endParaRPr kumimoji="0" lang="en-US" sz="2200" b="1" i="0" u="none" strike="noStrike" kern="1200" cap="none" spc="0" normalizeH="0" baseline="0" noProof="0" dirty="0" smtClean="0">
              <a:ln>
                <a:noFill/>
              </a:ln>
              <a:effectLst/>
              <a:uLnTx/>
              <a:uFillTx/>
              <a:latin typeface="Lucida Console"/>
              <a:ea typeface="+mn-ea"/>
              <a:cs typeface="Lucida Console"/>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rPr>
              <a:t>	&lt;</a:t>
            </a:r>
            <a:r>
              <a:rPr kumimoji="0" lang="en-US" sz="2200" b="1" i="0" u="none" strike="noStrike" kern="1200" cap="none" spc="0" normalizeH="0" baseline="0" noProof="0" dirty="0" err="1" smtClean="0">
                <a:ln>
                  <a:noFill/>
                </a:ln>
                <a:solidFill>
                  <a:schemeClr val="tx1"/>
                </a:solidFill>
                <a:effectLst/>
                <a:uLnTx/>
                <a:uFillTx/>
                <a:latin typeface="Lucida Console"/>
                <a:ea typeface="+mn-ea"/>
                <a:cs typeface="Lucida Console"/>
              </a:rPr>
              <a:t>p</a:t>
            </a:r>
            <a:r>
              <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rPr>
              <a:t>&gt;Hello world&lt;/</a:t>
            </a:r>
            <a:r>
              <a:rPr kumimoji="0" lang="en-US" sz="2200" b="1" i="0" u="none" strike="noStrike" kern="1200" cap="none" spc="0" normalizeH="0" baseline="0" noProof="0" dirty="0" err="1" smtClean="0">
                <a:ln>
                  <a:noFill/>
                </a:ln>
                <a:solidFill>
                  <a:schemeClr val="tx1"/>
                </a:solidFill>
                <a:effectLst/>
                <a:uLnTx/>
                <a:uFillTx/>
                <a:latin typeface="Lucida Console"/>
                <a:ea typeface="+mn-ea"/>
                <a:cs typeface="Lucida Console"/>
              </a:rPr>
              <a:t>p</a:t>
            </a:r>
            <a:r>
              <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endPar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endParaRPr>
          </a:p>
          <a:p>
            <a:pPr marL="438912" lvl="0" indent="-320040" defTabSz="914400">
              <a:buClr>
                <a:schemeClr val="accent1"/>
              </a:buClr>
              <a:buSzPct val="80000"/>
            </a:pPr>
            <a:r>
              <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rPr>
              <a:t>	&lt;</a:t>
            </a:r>
            <a:r>
              <a:rPr kumimoji="0" lang="en-US" sz="2200" b="1" i="0" u="none" strike="noStrike" kern="1200" cap="none" spc="0" normalizeH="0" baseline="0" noProof="0" dirty="0" err="1" smtClean="0">
                <a:ln>
                  <a:noFill/>
                </a:ln>
                <a:solidFill>
                  <a:schemeClr val="tx1"/>
                </a:solidFill>
                <a:effectLst/>
                <a:uLnTx/>
                <a:uFillTx/>
                <a:latin typeface="Lucida Console"/>
                <a:ea typeface="+mn-ea"/>
                <a:cs typeface="Lucida Console"/>
              </a:rPr>
              <a:t>ul</a:t>
            </a:r>
            <a:r>
              <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rPr>
              <a:t> data-role=”</a:t>
            </a:r>
            <a:r>
              <a:rPr kumimoji="0" lang="en-US" sz="2200" b="1" i="0" u="none" strike="noStrike" kern="1200" cap="none" spc="0" normalizeH="0" baseline="0" noProof="0" dirty="0" err="1" smtClean="0">
                <a:ln>
                  <a:noFill/>
                </a:ln>
                <a:solidFill>
                  <a:schemeClr val="tx1"/>
                </a:solidFill>
                <a:effectLst/>
                <a:uLnTx/>
                <a:uFillTx/>
                <a:latin typeface="Lucida Console"/>
                <a:ea typeface="+mn-ea"/>
                <a:cs typeface="Lucida Console"/>
              </a:rPr>
              <a:t>listview</a:t>
            </a:r>
            <a:r>
              <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rPr>
              <a:t>" data-inset="true” </a:t>
            </a:r>
            <a:r>
              <a:rPr lang="en-US" sz="2200" b="1" dirty="0" smtClean="0">
                <a:solidFill>
                  <a:srgbClr val="FFFFFF"/>
                </a:solidFill>
                <a:latin typeface="Lucida Console"/>
                <a:cs typeface="Lucida Console"/>
              </a:rPr>
              <a:t>data-theme=“</a:t>
            </a:r>
            <a:r>
              <a:rPr lang="en-US" sz="2200" b="1" dirty="0" err="1" smtClean="0">
                <a:solidFill>
                  <a:srgbClr val="FFFFFF"/>
                </a:solidFill>
                <a:latin typeface="Lucida Console"/>
                <a:cs typeface="Lucida Console"/>
              </a:rPr>
              <a:t>b</a:t>
            </a:r>
            <a:r>
              <a:rPr lang="en-US" sz="2200" b="1" dirty="0" smtClean="0">
                <a:solidFill>
                  <a:srgbClr val="FFFFFF"/>
                </a:solidFill>
                <a:latin typeface="Lucida Console"/>
                <a:cs typeface="Lucida Console"/>
              </a:rPr>
              <a:t>"</a:t>
            </a:r>
            <a:r>
              <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rPr>
              <a:t>		&lt;</a:t>
            </a:r>
            <a:r>
              <a:rPr kumimoji="0" lang="en-US" sz="2200" b="1" i="0" u="none" strike="noStrike" kern="1200" cap="none" spc="0" normalizeH="0" baseline="0" noProof="0" dirty="0" err="1" smtClean="0">
                <a:ln>
                  <a:noFill/>
                </a:ln>
                <a:solidFill>
                  <a:schemeClr val="tx1"/>
                </a:solidFill>
                <a:effectLst/>
                <a:uLnTx/>
                <a:uFillTx/>
                <a:latin typeface="Lucida Console"/>
                <a:ea typeface="+mn-ea"/>
                <a:cs typeface="Lucida Console"/>
              </a:rPr>
              <a:t>li</a:t>
            </a:r>
            <a:r>
              <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rPr>
              <a:t>&gt;</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&lt;a </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href</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a:t>
            </a:r>
            <a:r>
              <a:rPr kumimoji="0" lang="en-US" sz="2200" b="1" i="0" u="none" strike="noStrike" kern="1200" cap="none" spc="0" normalizeH="0" baseline="0" noProof="0" dirty="0" smtClean="0">
                <a:ln>
                  <a:noFill/>
                </a:ln>
                <a:solidFill>
                  <a:srgbClr val="FFD25D"/>
                </a:solidFill>
                <a:effectLst/>
                <a:uLnTx/>
                <a:uFillTx/>
                <a:latin typeface="Lucida Console"/>
                <a:ea typeface="+mn-ea"/>
                <a:cs typeface="Lucida Console"/>
              </a:rPr>
              <a:t>#products</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"&gt;Products&lt;/a&gt;&lt;/</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		&lt;</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&gt;&lt;a </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href</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a:t>
            </a:r>
            <a:r>
              <a:rPr kumimoji="0" lang="en-US" sz="2200" b="1" i="0" u="none" strike="noStrike" kern="1200" cap="none" spc="0" normalizeH="0" baseline="0" noProof="0" dirty="0" smtClean="0">
                <a:ln>
                  <a:noFill/>
                </a:ln>
                <a:solidFill>
                  <a:srgbClr val="FFD25D"/>
                </a:solidFill>
                <a:effectLst/>
                <a:uLnTx/>
                <a:uFillTx/>
                <a:latin typeface="Lucida Console"/>
                <a:ea typeface="+mn-ea"/>
                <a:cs typeface="Lucida Console"/>
              </a:rPr>
              <a:t>#services</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"&gt;Services&lt;/a&gt;&lt;/</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		&lt;</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&gt;&lt;a </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href</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a:t>
            </a:r>
            <a:r>
              <a:rPr kumimoji="0" lang="en-US" sz="2200" b="1" i="0" u="none" strike="noStrike" kern="1200" cap="none" spc="0" normalizeH="0" baseline="0" noProof="0" dirty="0" smtClean="0">
                <a:ln>
                  <a:noFill/>
                </a:ln>
                <a:solidFill>
                  <a:srgbClr val="FFD25D"/>
                </a:solidFill>
                <a:effectLst/>
                <a:uLnTx/>
                <a:uFillTx/>
                <a:latin typeface="Lucida Console"/>
                <a:ea typeface="+mn-ea"/>
                <a:cs typeface="Lucida Console"/>
              </a:rPr>
              <a:t>#about</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"&gt;About us&lt;/a&gt;&lt;/</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		&lt;</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&gt;&lt;a </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href</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a:t>
            </a:r>
            <a:r>
              <a:rPr kumimoji="0" lang="en-US" sz="2200" b="1" i="0" u="none" strike="noStrike" kern="1200" cap="none" spc="0" normalizeH="0" baseline="0" noProof="0" dirty="0" smtClean="0">
                <a:ln>
                  <a:noFill/>
                </a:ln>
                <a:solidFill>
                  <a:srgbClr val="FFD25D"/>
                </a:solidFill>
                <a:effectLst/>
                <a:uLnTx/>
                <a:uFillTx/>
                <a:latin typeface="Lucida Console"/>
                <a:ea typeface="+mn-ea"/>
                <a:cs typeface="Lucida Console"/>
              </a:rPr>
              <a:t>#contact</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"&gt;Contact&lt;/a&gt;&lt;/</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li</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	&lt;/</a:t>
            </a:r>
            <a:r>
              <a:rPr kumimoji="0" lang="en-US" sz="2200" b="1" i="0" u="none" strike="noStrike" kern="1200" cap="none" spc="0" normalizeH="0" baseline="0" noProof="0" dirty="0" err="1" smtClean="0">
                <a:ln>
                  <a:noFill/>
                </a:ln>
                <a:solidFill>
                  <a:srgbClr val="FFFFFF"/>
                </a:solidFill>
                <a:effectLst/>
                <a:uLnTx/>
                <a:uFillTx/>
                <a:latin typeface="Lucida Console"/>
                <a:ea typeface="+mn-ea"/>
                <a:cs typeface="Lucida Console"/>
              </a:rPr>
              <a:t>ul</a:t>
            </a:r>
            <a:r>
              <a:rPr kumimoji="0" lang="en-US" sz="2200" b="1" i="0" u="none" strike="noStrike" kern="1200" cap="none" spc="0" normalizeH="0" baseline="0" noProof="0" dirty="0" smtClean="0">
                <a:ln>
                  <a:noFill/>
                </a:ln>
                <a:solidFill>
                  <a:srgbClr val="FFFFFF"/>
                </a:solidFill>
                <a:effectLst/>
                <a:uLnTx/>
                <a:uFillTx/>
                <a:latin typeface="Lucida Console"/>
                <a:ea typeface="+mn-ea"/>
                <a:cs typeface="Lucida Console"/>
              </a:rPr>
              <a:t>&gt;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endPar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2200" b="1" i="0" u="none" strike="noStrike" kern="1200" cap="none" spc="0" normalizeH="0" baseline="0" noProof="0" dirty="0" smtClean="0">
                <a:ln>
                  <a:noFill/>
                </a:ln>
                <a:solidFill>
                  <a:schemeClr val="tx1"/>
                </a:solidFill>
                <a:effectLst/>
                <a:uLnTx/>
                <a:uFillTx/>
                <a:latin typeface="Lucida Console"/>
                <a:ea typeface="+mn-ea"/>
                <a:cs typeface="Lucida Console"/>
              </a:rPr>
              <a:t>&lt;/div&gt;</a:t>
            </a:r>
            <a:r>
              <a:rPr kumimoji="0" lang="en-US" sz="2200" b="1" i="0" u="none" strike="noStrike" kern="1200" cap="none" spc="0" normalizeH="0" baseline="0" noProof="0" dirty="0" smtClean="0">
                <a:ln>
                  <a:noFill/>
                </a:ln>
                <a:solidFill>
                  <a:srgbClr val="666666"/>
                </a:solidFill>
                <a:effectLst/>
                <a:uLnTx/>
                <a:uFillTx/>
                <a:latin typeface="Lucida Console"/>
                <a:ea typeface="+mn-ea"/>
                <a:cs typeface="Lucida Console"/>
              </a:rPr>
              <a:t>&lt;!-- /cont</a:t>
            </a:r>
            <a:r>
              <a:rPr kumimoji="0" lang="en-US" sz="2200" b="1" i="0" u="none" strike="noStrike" kern="1200" cap="none" spc="0" normalizeH="0" baseline="0" noProof="0" dirty="0" smtClean="0">
                <a:ln>
                  <a:noFill/>
                </a:ln>
                <a:solidFill>
                  <a:schemeClr val="tx2">
                    <a:lumMod val="50000"/>
                  </a:schemeClr>
                </a:solidFill>
                <a:effectLst/>
                <a:uLnTx/>
                <a:uFillTx/>
                <a:latin typeface="Lucida Console"/>
                <a:ea typeface="+mn-ea"/>
                <a:cs typeface="Lucida Console"/>
              </a:rPr>
              <a:t>e</a:t>
            </a:r>
            <a:r>
              <a:rPr kumimoji="0" lang="en-US" sz="2200" b="1" i="0" u="none" strike="noStrike" kern="1200" cap="none" spc="0" normalizeH="0" baseline="0" noProof="0" dirty="0" smtClean="0">
                <a:ln>
                  <a:noFill/>
                </a:ln>
                <a:solidFill>
                  <a:srgbClr val="666666"/>
                </a:solidFill>
                <a:effectLst/>
                <a:uLnTx/>
                <a:uFillTx/>
                <a:latin typeface="Lucida Console"/>
                <a:ea typeface="+mn-ea"/>
                <a:cs typeface="Lucida Console"/>
              </a:rPr>
              <a:t>nt --&gt;</a:t>
            </a:r>
            <a:endParaRPr kumimoji="0" lang="en-US" sz="2200" b="0" i="0" u="none" strike="noStrike" kern="1200" cap="none" spc="0" normalizeH="0" baseline="0" noProof="0" dirty="0" smtClean="0">
              <a:ln>
                <a:noFill/>
              </a:ln>
              <a:solidFill>
                <a:schemeClr val="tx1"/>
              </a:solidFill>
              <a:effectLst/>
              <a:uLnTx/>
              <a:uFillTx/>
              <a:latin typeface="Lucida Console"/>
              <a:ea typeface="+mn-ea"/>
              <a:cs typeface="Lucida Console"/>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None/>
              <a:tabLst/>
              <a:defRPr/>
            </a:pPr>
            <a:endParaRPr kumimoji="0" lang="en-US" sz="2200" b="0" i="0" u="none" strike="noStrike" kern="1200" cap="none" spc="0" normalizeH="0" baseline="0" noProof="0" dirty="0">
              <a:ln>
                <a:noFill/>
              </a:ln>
              <a:solidFill>
                <a:schemeClr val="tx2"/>
              </a:solidFill>
              <a:effectLst/>
              <a:uLnTx/>
              <a:uFillTx/>
              <a:latin typeface="Lucida Console"/>
              <a:ea typeface="+mn-ea"/>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r>
              <a:rPr lang="en-US" dirty="0" err="1" smtClean="0"/>
              <a:t>ajax</a:t>
            </a:r>
            <a:r>
              <a:rPr lang="en-US" dirty="0" smtClean="0"/>
              <a:t>="false"</a:t>
            </a:r>
            <a:endParaRPr lang="en-US" dirty="0"/>
          </a:p>
        </p:txBody>
      </p:sp>
      <p:sp>
        <p:nvSpPr>
          <p:cNvPr id="3" name="Content Placeholder 2"/>
          <p:cNvSpPr>
            <a:spLocks noGrp="1"/>
          </p:cNvSpPr>
          <p:nvPr>
            <p:ph idx="1"/>
          </p:nvPr>
        </p:nvSpPr>
        <p:spPr>
          <a:xfrm>
            <a:off x="0" y="1775191"/>
            <a:ext cx="9144000" cy="4625609"/>
          </a:xfrm>
        </p:spPr>
        <p:txBody>
          <a:bodyPr>
            <a:normAutofit/>
          </a:bodyPr>
          <a:lstStyle/>
          <a:p>
            <a:pPr>
              <a:buNone/>
            </a:pPr>
            <a:endParaRPr lang="en-US" sz="2700" b="1" dirty="0" smtClean="0">
              <a:solidFill>
                <a:srgbClr val="FFFFFF"/>
              </a:solidFill>
              <a:latin typeface="Lucida Console"/>
              <a:cs typeface="Lucida Console"/>
            </a:endParaRPr>
          </a:p>
          <a:p>
            <a:pPr>
              <a:buNone/>
            </a:pPr>
            <a:endParaRPr lang="en-US" sz="2700" b="1" dirty="0" smtClean="0">
              <a:solidFill>
                <a:srgbClr val="FFFFFF"/>
              </a:solidFill>
              <a:latin typeface="Lucida Console"/>
              <a:cs typeface="Lucida Console"/>
            </a:endParaRPr>
          </a:p>
          <a:p>
            <a:pPr>
              <a:buNone/>
            </a:pPr>
            <a:endParaRPr lang="en-US" sz="2700" b="1" dirty="0" smtClean="0">
              <a:solidFill>
                <a:srgbClr val="FFFFFF"/>
              </a:solidFill>
              <a:latin typeface="Lucida Console"/>
              <a:cs typeface="Lucida Console"/>
            </a:endParaRPr>
          </a:p>
          <a:p>
            <a:pPr>
              <a:buNone/>
            </a:pPr>
            <a:r>
              <a:rPr lang="en-US" sz="2400" b="1" dirty="0" smtClean="0">
                <a:solidFill>
                  <a:srgbClr val="FFFFFF"/>
                </a:solidFill>
                <a:latin typeface="Lucida Console"/>
                <a:cs typeface="Lucida Console"/>
              </a:rPr>
              <a:t>&lt;a </a:t>
            </a:r>
            <a:r>
              <a:rPr lang="en-US" sz="2400" b="1" dirty="0" err="1" smtClean="0">
                <a:solidFill>
                  <a:srgbClr val="FFFFFF"/>
                </a:solidFill>
                <a:latin typeface="Lucida Console"/>
                <a:cs typeface="Lucida Console"/>
              </a:rPr>
              <a:t>href</a:t>
            </a:r>
            <a:r>
              <a:rPr lang="en-US" sz="2400" b="1" dirty="0" smtClean="0">
                <a:solidFill>
                  <a:srgbClr val="FFFFFF"/>
                </a:solidFill>
                <a:latin typeface="Lucida Console"/>
                <a:cs typeface="Lucida Console"/>
              </a:rPr>
              <a:t>="</a:t>
            </a:r>
            <a:r>
              <a:rPr lang="en-US" sz="2400" b="1" dirty="0" err="1" smtClean="0">
                <a:solidFill>
                  <a:srgbClr val="FFFFFF"/>
                </a:solidFill>
                <a:latin typeface="Lucida Console"/>
                <a:cs typeface="Lucida Console"/>
              </a:rPr>
              <a:t>multi.html</a:t>
            </a:r>
            <a:r>
              <a:rPr lang="en-US" sz="2400" b="1" dirty="0" smtClean="0">
                <a:solidFill>
                  <a:srgbClr val="FFFFFF"/>
                </a:solidFill>
                <a:latin typeface="Lucida Console"/>
                <a:cs typeface="Lucida Console"/>
              </a:rPr>
              <a:t>" </a:t>
            </a:r>
            <a:r>
              <a:rPr lang="en-US" sz="2400" b="1" dirty="0" smtClean="0">
                <a:solidFill>
                  <a:srgbClr val="FFCD66"/>
                </a:solidFill>
                <a:latin typeface="Lucida Console"/>
                <a:cs typeface="Lucida Console"/>
              </a:rPr>
              <a:t>data-</a:t>
            </a:r>
            <a:r>
              <a:rPr lang="en-US" sz="2400" b="1" dirty="0" err="1" smtClean="0">
                <a:solidFill>
                  <a:srgbClr val="FFCD66"/>
                </a:solidFill>
                <a:latin typeface="Lucida Console"/>
                <a:cs typeface="Lucida Console"/>
              </a:rPr>
              <a:t>ajax</a:t>
            </a:r>
            <a:r>
              <a:rPr lang="en-US" sz="2400" b="1" dirty="0" smtClean="0">
                <a:solidFill>
                  <a:srgbClr val="FFCD66"/>
                </a:solidFill>
                <a:latin typeface="Lucida Console"/>
                <a:cs typeface="Lucida Console"/>
              </a:rPr>
              <a:t>="false"</a:t>
            </a:r>
            <a:r>
              <a:rPr lang="en-US" sz="2400" b="1" dirty="0" smtClean="0">
                <a:solidFill>
                  <a:srgbClr val="FFFFFF"/>
                </a:solidFill>
                <a:latin typeface="Lucida Console"/>
                <a:cs typeface="Lucida Console"/>
              </a:rPr>
              <a:t>&gt;Multi&lt;/a&gt;</a:t>
            </a:r>
          </a:p>
          <a:p>
            <a:pPr>
              <a:buNone/>
            </a:pPr>
            <a:endParaRPr lang="en-US" sz="2400" b="1" dirty="0" smtClean="0">
              <a:solidFill>
                <a:srgbClr val="FFFFFF"/>
              </a:solidFill>
              <a:latin typeface="Lucida Console"/>
              <a:cs typeface="Lucida Console"/>
            </a:endParaRPr>
          </a:p>
          <a:p>
            <a:pPr>
              <a:buNone/>
            </a:pPr>
            <a:endParaRPr lang="en-US" sz="2400" b="1" dirty="0" smtClean="0">
              <a:solidFill>
                <a:srgbClr val="FFFFFF"/>
              </a:solidFill>
              <a:latin typeface="Lucida Console"/>
              <a:cs typeface="Lucida Console"/>
            </a:endParaRPr>
          </a:p>
          <a:p>
            <a:endParaRPr lang="en-US" sz="2400" dirty="0" smtClean="0"/>
          </a:p>
          <a:p>
            <a:endParaRPr lang="en-US" sz="2400" dirty="0" smtClean="0"/>
          </a:p>
          <a:p>
            <a:pPr algn="ctr">
              <a:buNone/>
            </a:pPr>
            <a:r>
              <a:rPr lang="en-US" sz="2400" dirty="0" smtClean="0"/>
              <a:t>*Required if linking TO a multi-page file to avoid </a:t>
            </a:r>
          </a:p>
          <a:p>
            <a:pPr algn="ctr">
              <a:buNone/>
            </a:pPr>
            <a:r>
              <a:rPr lang="en-US" sz="2400" dirty="0" smtClean="0"/>
              <a:t>hash namespace collisions</a:t>
            </a: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data-transition="pop”</a:t>
            </a:r>
            <a:endParaRPr lang="en-US" dirty="0"/>
          </a:p>
        </p:txBody>
      </p:sp>
      <p:pic>
        <p:nvPicPr>
          <p:cNvPr id="4" name="Picture 3"/>
          <p:cNvPicPr>
            <a:picLocks noChangeAspect="1"/>
          </p:cNvPicPr>
          <p:nvPr/>
        </p:nvPicPr>
        <p:blipFill>
          <a:blip r:embed="rId2"/>
          <a:stretch>
            <a:fillRect/>
          </a:stretch>
        </p:blipFill>
        <p:spPr>
          <a:xfrm>
            <a:off x="3286646" y="1622064"/>
            <a:ext cx="2582091" cy="5014495"/>
          </a:xfrm>
          <a:prstGeom prst="rect">
            <a:avLst/>
          </a:prstGeom>
          <a:solidFill>
            <a:schemeClr val="bg1"/>
          </a:solidFill>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data-direction="reverse"</a:t>
            </a:r>
            <a:endParaRPr lang="en-US" dirty="0"/>
          </a:p>
        </p:txBody>
      </p:sp>
      <p:sp>
        <p:nvSpPr>
          <p:cNvPr id="3" name="Content Placeholder 2"/>
          <p:cNvSpPr>
            <a:spLocks noGrp="1"/>
          </p:cNvSpPr>
          <p:nvPr>
            <p:ph idx="1"/>
          </p:nvPr>
        </p:nvSpPr>
        <p:spPr>
          <a:xfrm>
            <a:off x="0" y="1775191"/>
            <a:ext cx="9144000" cy="4625609"/>
          </a:xfrm>
        </p:spPr>
        <p:txBody>
          <a:bodyPr>
            <a:normAutofit/>
          </a:bodyPr>
          <a:lstStyle/>
          <a:p>
            <a:pPr>
              <a:buNone/>
            </a:pPr>
            <a:endParaRPr lang="en-US" sz="2400" b="1" dirty="0" smtClean="0">
              <a:solidFill>
                <a:srgbClr val="FFFFFF"/>
              </a:solidFill>
              <a:latin typeface="Lucida Console"/>
              <a:cs typeface="Lucida Console"/>
            </a:endParaRPr>
          </a:p>
          <a:p>
            <a:pPr>
              <a:buNone/>
            </a:pPr>
            <a:endParaRPr lang="en-US" sz="2400" b="1" dirty="0" smtClean="0">
              <a:solidFill>
                <a:srgbClr val="FFFFFF"/>
              </a:solidFill>
              <a:latin typeface="Lucida Console"/>
              <a:cs typeface="Lucida Console"/>
            </a:endParaRPr>
          </a:p>
          <a:p>
            <a:pPr>
              <a:buNone/>
            </a:pPr>
            <a:endParaRPr lang="en-US" sz="2400" b="1" dirty="0" smtClean="0">
              <a:solidFill>
                <a:srgbClr val="FFFFFF"/>
              </a:solidFill>
              <a:latin typeface="Lucida Console"/>
              <a:cs typeface="Lucida Console"/>
            </a:endParaRPr>
          </a:p>
          <a:p>
            <a:pPr>
              <a:buNone/>
            </a:pPr>
            <a:r>
              <a:rPr lang="en-US" sz="2400" b="1" dirty="0" smtClean="0">
                <a:solidFill>
                  <a:srgbClr val="FFFFFF"/>
                </a:solidFill>
                <a:latin typeface="Lucida Console"/>
                <a:cs typeface="Lucida Console"/>
              </a:rPr>
              <a:t>	</a:t>
            </a:r>
          </a:p>
          <a:p>
            <a:pPr>
              <a:buNone/>
            </a:pPr>
            <a:r>
              <a:rPr lang="en-US" sz="2400" b="1" dirty="0" smtClean="0">
                <a:solidFill>
                  <a:srgbClr val="FFFFFF"/>
                </a:solidFill>
                <a:latin typeface="Lucida Console"/>
                <a:cs typeface="Lucida Console"/>
              </a:rPr>
              <a:t>	&lt;a </a:t>
            </a:r>
            <a:r>
              <a:rPr lang="en-US" sz="2400" b="1" dirty="0" err="1" smtClean="0">
                <a:solidFill>
                  <a:srgbClr val="FFFFFF"/>
                </a:solidFill>
                <a:latin typeface="Lucida Console"/>
                <a:cs typeface="Lucida Console"/>
              </a:rPr>
              <a:t>href</a:t>
            </a:r>
            <a:r>
              <a:rPr lang="en-US" sz="2400" b="1" dirty="0" smtClean="0">
                <a:solidFill>
                  <a:srgbClr val="FFFFFF"/>
                </a:solidFill>
                <a:latin typeface="Lucida Console"/>
                <a:cs typeface="Lucida Console"/>
              </a:rPr>
              <a:t>="</a:t>
            </a:r>
            <a:r>
              <a:rPr lang="en-US" sz="2400" b="1" dirty="0" err="1" smtClean="0">
                <a:solidFill>
                  <a:srgbClr val="FFFFFF"/>
                </a:solidFill>
                <a:latin typeface="Lucida Console"/>
                <a:cs typeface="Lucida Console"/>
              </a:rPr>
              <a:t>index.html</a:t>
            </a:r>
            <a:r>
              <a:rPr lang="en-US" sz="2400" b="1" dirty="0" smtClean="0">
                <a:solidFill>
                  <a:srgbClr val="FFFFFF"/>
                </a:solidFill>
                <a:latin typeface="Lucida Console"/>
                <a:cs typeface="Lucida Console"/>
              </a:rPr>
              <a:t>" </a:t>
            </a:r>
            <a:r>
              <a:rPr lang="en-US" sz="2400" b="1" dirty="0" smtClean="0">
                <a:solidFill>
                  <a:srgbClr val="FFCD66"/>
                </a:solidFill>
                <a:latin typeface="Lucida Console"/>
                <a:cs typeface="Lucida Console"/>
              </a:rPr>
              <a:t>data-transition="pop</a:t>
            </a:r>
            <a:r>
              <a:rPr lang="en-US" sz="2400" b="1" dirty="0">
                <a:solidFill>
                  <a:schemeClr val="accent1">
                    <a:lumMod val="60000"/>
                    <a:lumOff val="40000"/>
                  </a:schemeClr>
                </a:solidFill>
                <a:latin typeface="Lucida Console"/>
                <a:cs typeface="Lucida Console"/>
              </a:rPr>
              <a:t>"</a:t>
            </a:r>
            <a:r>
              <a:rPr lang="en-US" sz="2400" b="1" dirty="0" smtClean="0">
                <a:solidFill>
                  <a:srgbClr val="FFCD66"/>
                </a:solidFill>
                <a:latin typeface="Lucida Console"/>
                <a:cs typeface="Lucida Console"/>
              </a:rPr>
              <a:t> data-direction="reverse"</a:t>
            </a:r>
            <a:r>
              <a:rPr lang="en-US" sz="2400" b="1" dirty="0" smtClean="0">
                <a:solidFill>
                  <a:srgbClr val="FFFFFF"/>
                </a:solidFill>
                <a:latin typeface="Lucida Console"/>
                <a:cs typeface="Lucida Console"/>
              </a:rPr>
              <a:t>&gt;Home&lt;/a&gt;</a:t>
            </a:r>
            <a:endParaRPr lang="en-US" sz="24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r>
              <a:rPr lang="en-US" dirty="0" err="1" smtClean="0"/>
              <a:t>rel</a:t>
            </a:r>
            <a:r>
              <a:rPr lang="en-US" dirty="0" smtClean="0"/>
              <a:t>="dialog"</a:t>
            </a:r>
            <a:endParaRPr lang="en-US" dirty="0"/>
          </a:p>
        </p:txBody>
      </p:sp>
      <p:sp>
        <p:nvSpPr>
          <p:cNvPr id="3" name="Content Placeholder 2"/>
          <p:cNvSpPr>
            <a:spLocks noGrp="1"/>
          </p:cNvSpPr>
          <p:nvPr>
            <p:ph idx="1"/>
          </p:nvPr>
        </p:nvSpPr>
        <p:spPr>
          <a:xfrm>
            <a:off x="0" y="1775191"/>
            <a:ext cx="9144000" cy="4625609"/>
          </a:xfrm>
        </p:spPr>
        <p:txBody>
          <a:bodyPr>
            <a:normAutofit/>
          </a:bodyPr>
          <a:lstStyle/>
          <a:p>
            <a:pPr>
              <a:buNone/>
            </a:pPr>
            <a:endParaRPr lang="en-US" sz="2300" dirty="0" smtClean="0">
              <a:latin typeface="Lucida Console"/>
              <a:cs typeface="Lucida Console"/>
            </a:endParaRPr>
          </a:p>
          <a:p>
            <a:pPr>
              <a:buNone/>
            </a:pPr>
            <a:endParaRPr lang="en-US" sz="2300" dirty="0" smtClean="0">
              <a:latin typeface="Lucida Console"/>
              <a:cs typeface="Lucida Console"/>
            </a:endParaRPr>
          </a:p>
          <a:p>
            <a:pPr>
              <a:buNone/>
            </a:pPr>
            <a:endParaRPr lang="en-US" sz="2300" dirty="0" smtClean="0">
              <a:latin typeface="Lucida Console"/>
              <a:cs typeface="Lucida Console"/>
            </a:endParaRPr>
          </a:p>
          <a:p>
            <a:pPr>
              <a:buNone/>
            </a:pPr>
            <a:endParaRPr lang="en-US" sz="2300" b="1" dirty="0" smtClean="0">
              <a:solidFill>
                <a:srgbClr val="FFFFFF"/>
              </a:solidFill>
              <a:latin typeface="Lucida Console"/>
              <a:cs typeface="Lucida Console"/>
            </a:endParaRPr>
          </a:p>
          <a:p>
            <a:pPr>
              <a:buNone/>
            </a:pPr>
            <a:r>
              <a:rPr lang="en-US" sz="2300" b="1" dirty="0" smtClean="0">
                <a:solidFill>
                  <a:srgbClr val="FFFFFF"/>
                </a:solidFill>
                <a:latin typeface="Lucida Console"/>
                <a:cs typeface="Lucida Console"/>
              </a:rPr>
              <a:t>&lt;a </a:t>
            </a:r>
            <a:r>
              <a:rPr lang="en-US" sz="2300" b="1" dirty="0" err="1" smtClean="0">
                <a:solidFill>
                  <a:srgbClr val="FFFFFF"/>
                </a:solidFill>
                <a:latin typeface="Lucida Console"/>
                <a:cs typeface="Lucida Console"/>
              </a:rPr>
              <a:t>href</a:t>
            </a:r>
            <a:r>
              <a:rPr lang="en-US" sz="2300" b="1" dirty="0" smtClean="0">
                <a:solidFill>
                  <a:srgbClr val="FFFFFF"/>
                </a:solidFill>
                <a:latin typeface="Lucida Console"/>
                <a:cs typeface="Lucida Console"/>
              </a:rPr>
              <a:t>="</a:t>
            </a:r>
            <a:r>
              <a:rPr lang="en-US" sz="2300" b="1" dirty="0" err="1" smtClean="0">
                <a:solidFill>
                  <a:srgbClr val="FFFFFF"/>
                </a:solidFill>
                <a:latin typeface="Lucida Console"/>
                <a:cs typeface="Lucida Console"/>
              </a:rPr>
              <a:t>products.html</a:t>
            </a:r>
            <a:r>
              <a:rPr lang="en-US" sz="2300" b="1" dirty="0" smtClean="0">
                <a:solidFill>
                  <a:srgbClr val="FFFFFF"/>
                </a:solidFill>
                <a:latin typeface="Lucida Console"/>
                <a:cs typeface="Lucida Console"/>
              </a:rPr>
              <a:t>" </a:t>
            </a:r>
            <a:r>
              <a:rPr lang="en-US" sz="2300" b="1" dirty="0" smtClean="0">
                <a:solidFill>
                  <a:srgbClr val="FFCD66"/>
                </a:solidFill>
                <a:latin typeface="Lucida Console"/>
                <a:cs typeface="Lucida Console"/>
              </a:rPr>
              <a:t>data-</a:t>
            </a:r>
            <a:r>
              <a:rPr lang="en-US" sz="2300" b="1" dirty="0" err="1" smtClean="0">
                <a:solidFill>
                  <a:srgbClr val="FFCD66"/>
                </a:solidFill>
                <a:latin typeface="Lucida Console"/>
                <a:cs typeface="Lucida Console"/>
              </a:rPr>
              <a:t>rel</a:t>
            </a:r>
            <a:r>
              <a:rPr lang="en-US" sz="2300" b="1" dirty="0" smtClean="0">
                <a:solidFill>
                  <a:srgbClr val="FFCD66"/>
                </a:solidFill>
                <a:latin typeface="Lucida Console"/>
                <a:cs typeface="Lucida Console"/>
              </a:rPr>
              <a:t>="dialog"</a:t>
            </a:r>
            <a:r>
              <a:rPr lang="en-US" sz="2300" b="1" dirty="0" smtClean="0">
                <a:solidFill>
                  <a:srgbClr val="FFFFFF"/>
                </a:solidFill>
                <a:latin typeface="Lucida Console"/>
                <a:cs typeface="Lucida Console"/>
              </a:rPr>
              <a:t>&gt;Home&lt;/a&gt;</a:t>
            </a:r>
            <a:endParaRPr lang="en-US" sz="23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3942" y="972553"/>
            <a:ext cx="3164383" cy="5885447"/>
          </a:xfrm>
          <a:prstGeom prst="rect">
            <a:avLst/>
          </a:prstGeom>
        </p:spPr>
      </p:pic>
      <p:pic>
        <p:nvPicPr>
          <p:cNvPr id="5" name="Picture 4"/>
          <p:cNvPicPr>
            <a:picLocks noChangeAspect="1"/>
          </p:cNvPicPr>
          <p:nvPr/>
        </p:nvPicPr>
        <p:blipFill>
          <a:blip r:embed="rId3"/>
          <a:stretch>
            <a:fillRect/>
          </a:stretch>
        </p:blipFill>
        <p:spPr>
          <a:xfrm>
            <a:off x="5075710" y="982111"/>
            <a:ext cx="3159244" cy="5875889"/>
          </a:xfrm>
          <a:prstGeom prst="rect">
            <a:avLst/>
          </a:prstGeom>
        </p:spPr>
      </p:pic>
      <p:sp>
        <p:nvSpPr>
          <p:cNvPr id="6" name="Rectangle 5"/>
          <p:cNvSpPr/>
          <p:nvPr/>
        </p:nvSpPr>
        <p:spPr>
          <a:xfrm>
            <a:off x="993942" y="442805"/>
            <a:ext cx="3164383" cy="461665"/>
          </a:xfrm>
          <a:prstGeom prst="rect">
            <a:avLst/>
          </a:prstGeom>
        </p:spPr>
        <p:txBody>
          <a:bodyPr wrap="square">
            <a:spAutoFit/>
          </a:bodyPr>
          <a:lstStyle/>
          <a:p>
            <a:pPr algn="ctr"/>
            <a:r>
              <a:rPr lang="en-US" sz="2400" dirty="0" smtClean="0"/>
              <a:t>data-</a:t>
            </a:r>
            <a:r>
              <a:rPr lang="en-US" sz="2400" dirty="0" err="1" smtClean="0"/>
              <a:t>rel</a:t>
            </a:r>
            <a:r>
              <a:rPr lang="en-US" sz="2400" dirty="0" smtClean="0"/>
              <a:t>="dialog"</a:t>
            </a:r>
            <a:endParaRPr lang="en-US" sz="2400" dirty="0"/>
          </a:p>
        </p:txBody>
      </p:sp>
      <p:sp>
        <p:nvSpPr>
          <p:cNvPr id="7" name="Rectangle 6"/>
          <p:cNvSpPr/>
          <p:nvPr/>
        </p:nvSpPr>
        <p:spPr>
          <a:xfrm>
            <a:off x="5075710" y="442805"/>
            <a:ext cx="3159244" cy="461665"/>
          </a:xfrm>
          <a:prstGeom prst="rect">
            <a:avLst/>
          </a:prstGeom>
        </p:spPr>
        <p:txBody>
          <a:bodyPr wrap="square">
            <a:spAutoFit/>
          </a:bodyPr>
          <a:lstStyle/>
          <a:p>
            <a:pPr algn="ctr"/>
            <a:r>
              <a:rPr lang="en-US" sz="2400" dirty="0" smtClean="0"/>
              <a:t>normal link</a:t>
            </a: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transition attribute</a:t>
            </a:r>
            <a:endParaRPr lang="en-US" dirty="0"/>
          </a:p>
        </p:txBody>
      </p:sp>
      <p:sp>
        <p:nvSpPr>
          <p:cNvPr id="4" name="Content Placeholder 3"/>
          <p:cNvSpPr>
            <a:spLocks noGrp="1"/>
          </p:cNvSpPr>
          <p:nvPr>
            <p:ph idx="1"/>
          </p:nvPr>
        </p:nvSpPr>
        <p:spPr>
          <a:xfrm>
            <a:off x="0" y="1775191"/>
            <a:ext cx="9144000" cy="4625609"/>
          </a:xfrm>
        </p:spPr>
        <p:txBody>
          <a:bodyPr>
            <a:normAutofit/>
          </a:bodyPr>
          <a:lstStyle/>
          <a:p>
            <a:pPr>
              <a:buNone/>
            </a:pPr>
            <a:r>
              <a:rPr lang="en-US" sz="2400" b="1" dirty="0" smtClean="0">
                <a:solidFill>
                  <a:srgbClr val="FFFFFF"/>
                </a:solidFill>
                <a:latin typeface="Lucida Console"/>
                <a:cs typeface="Lucida Console"/>
              </a:rPr>
              <a:t>	</a:t>
            </a:r>
          </a:p>
          <a:p>
            <a:pPr>
              <a:buNone/>
            </a:pPr>
            <a:endParaRPr lang="en-US" sz="2400" b="1" dirty="0" smtClean="0">
              <a:solidFill>
                <a:srgbClr val="FFFFFF"/>
              </a:solidFill>
              <a:latin typeface="Lucida Console"/>
              <a:cs typeface="Lucida Console"/>
            </a:endParaRPr>
          </a:p>
          <a:p>
            <a:pPr>
              <a:buNone/>
            </a:pPr>
            <a:endParaRPr lang="en-US" sz="2400" b="1" dirty="0" smtClean="0">
              <a:solidFill>
                <a:srgbClr val="FFFFFF"/>
              </a:solidFill>
              <a:latin typeface="Lucida Console"/>
              <a:cs typeface="Lucida Console"/>
            </a:endParaRPr>
          </a:p>
          <a:p>
            <a:pPr>
              <a:buNone/>
            </a:pPr>
            <a:endParaRPr lang="en-US" sz="2400" b="1" dirty="0" smtClean="0">
              <a:solidFill>
                <a:srgbClr val="FFFFFF"/>
              </a:solidFill>
              <a:latin typeface="Lucida Console"/>
              <a:cs typeface="Lucida Console"/>
            </a:endParaRPr>
          </a:p>
          <a:p>
            <a:pPr>
              <a:buNone/>
            </a:pPr>
            <a:r>
              <a:rPr lang="en-US" sz="2400" b="1" dirty="0" smtClean="0">
                <a:solidFill>
                  <a:srgbClr val="FFFFFF"/>
                </a:solidFill>
                <a:latin typeface="Lucida Console"/>
                <a:cs typeface="Lucida Console"/>
              </a:rPr>
              <a:t>	&lt;a </a:t>
            </a:r>
            <a:r>
              <a:rPr lang="en-US" sz="2400" b="1" dirty="0" err="1" smtClean="0">
                <a:solidFill>
                  <a:srgbClr val="FFFFFF"/>
                </a:solidFill>
                <a:latin typeface="Lucida Console"/>
                <a:cs typeface="Lucida Console"/>
              </a:rPr>
              <a:t>href</a:t>
            </a:r>
            <a:r>
              <a:rPr lang="en-US" sz="2400" b="1" dirty="0" smtClean="0">
                <a:solidFill>
                  <a:srgbClr val="FFFFFF"/>
                </a:solidFill>
                <a:latin typeface="Lucida Console"/>
                <a:cs typeface="Lucida Console"/>
              </a:rPr>
              <a:t>="</a:t>
            </a:r>
            <a:r>
              <a:rPr lang="en-US" sz="2400" b="1" dirty="0" err="1" smtClean="0">
                <a:solidFill>
                  <a:srgbClr val="FFFFFF"/>
                </a:solidFill>
                <a:latin typeface="Lucida Console"/>
                <a:cs typeface="Lucida Console"/>
              </a:rPr>
              <a:t>products.html</a:t>
            </a:r>
            <a:r>
              <a:rPr lang="en-US" sz="2400" b="1" dirty="0" smtClean="0">
                <a:solidFill>
                  <a:srgbClr val="FFFFFF"/>
                </a:solidFill>
                <a:latin typeface="Lucida Console"/>
                <a:cs typeface="Lucida Console"/>
              </a:rPr>
              <a:t>" data-</a:t>
            </a:r>
            <a:r>
              <a:rPr lang="en-US" sz="2400" b="1" dirty="0" err="1" smtClean="0">
                <a:solidFill>
                  <a:srgbClr val="FFFFFF"/>
                </a:solidFill>
                <a:latin typeface="Lucida Console"/>
                <a:cs typeface="Lucida Console"/>
              </a:rPr>
              <a:t>rel</a:t>
            </a:r>
            <a:r>
              <a:rPr lang="en-US" sz="2400" b="1" dirty="0" smtClean="0">
                <a:solidFill>
                  <a:srgbClr val="FFFFFF"/>
                </a:solidFill>
                <a:latin typeface="Lucida Console"/>
                <a:cs typeface="Lucida Console"/>
              </a:rPr>
              <a:t>="</a:t>
            </a:r>
            <a:r>
              <a:rPr lang="en-US" sz="2400" b="1" dirty="0">
                <a:solidFill>
                  <a:srgbClr val="FFFFFF"/>
                </a:solidFill>
                <a:latin typeface="Lucida Console"/>
                <a:cs typeface="Lucida Console"/>
              </a:rPr>
              <a:t>dialog" </a:t>
            </a:r>
            <a:r>
              <a:rPr lang="en-US" sz="2400" b="1" dirty="0" smtClean="0">
                <a:solidFill>
                  <a:srgbClr val="FFCD66"/>
                </a:solidFill>
                <a:latin typeface="Lucida Console"/>
                <a:cs typeface="Lucida Console"/>
              </a:rPr>
              <a:t>data-transition="flip"</a:t>
            </a:r>
            <a:r>
              <a:rPr lang="en-US" sz="2400" b="1" dirty="0" smtClean="0">
                <a:solidFill>
                  <a:srgbClr val="FFFFFF"/>
                </a:solidFill>
                <a:latin typeface="Lucida Console"/>
                <a:cs typeface="Lucida Console"/>
              </a:rPr>
              <a:t>&gt;Open dialog&lt;/a&gt;</a:t>
            </a:r>
            <a:endParaRPr lang="en-US" sz="24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Mobile Browser Aug 12– Sept 14</a:t>
            </a:r>
            <a:r>
              <a:rPr lang="en-US" dirty="0" smtClean="0"/>
              <a:t/>
            </a:r>
            <a:br>
              <a:rPr lang="en-US" dirty="0" smtClean="0"/>
            </a:br>
            <a:r>
              <a:rPr lang="en-US" dirty="0" smtClean="0"/>
              <a:t>UK</a:t>
            </a:r>
            <a:endParaRPr lang="en-US" dirty="0"/>
          </a:p>
        </p:txBody>
      </p:sp>
      <p:pic>
        <p:nvPicPr>
          <p:cNvPr id="5" name="Content Placeholder 4" descr="StatCounter-browser-GB-monthly-201208-201409.jpg"/>
          <p:cNvPicPr>
            <a:picLocks noGrp="1" noChangeAspect="1"/>
          </p:cNvPicPr>
          <p:nvPr>
            <p:ph idx="1"/>
          </p:nvPr>
        </p:nvPicPr>
        <p:blipFill>
          <a:blip r:embed="rId2">
            <a:extLst>
              <a:ext uri="{28A0092B-C50C-407E-A947-70E740481C1C}">
                <a14:useLocalDpi xmlns:a14="http://schemas.microsoft.com/office/drawing/2010/main" val="0"/>
              </a:ext>
            </a:extLst>
          </a:blip>
          <a:srcRect t="1995" b="1995"/>
          <a:stretch>
            <a:fillRect/>
          </a:stretch>
        </p:blipFill>
        <p:spPr/>
      </p:pic>
    </p:spTree>
    <p:extLst>
      <p:ext uri="{BB962C8B-B14F-4D97-AF65-F5344CB8AC3E}">
        <p14:creationId xmlns:p14="http://schemas.microsoft.com/office/powerpoint/2010/main" val="128010012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99930" y="240631"/>
            <a:ext cx="3558837" cy="635867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dialogs</a:t>
            </a:r>
            <a:endParaRPr lang="en-US" dirty="0"/>
          </a:p>
        </p:txBody>
      </p:sp>
      <p:sp>
        <p:nvSpPr>
          <p:cNvPr id="3" name="Content Placeholder 2"/>
          <p:cNvSpPr>
            <a:spLocks noGrp="1"/>
          </p:cNvSpPr>
          <p:nvPr>
            <p:ph idx="1"/>
          </p:nvPr>
        </p:nvSpPr>
        <p:spPr>
          <a:xfrm>
            <a:off x="0" y="1775191"/>
            <a:ext cx="9144000" cy="4625609"/>
          </a:xfrm>
        </p:spPr>
        <p:txBody>
          <a:bodyPr>
            <a:noAutofit/>
          </a:bodyPr>
          <a:lstStyle/>
          <a:p>
            <a:pPr>
              <a:buNone/>
            </a:pPr>
            <a:endParaRPr lang="en-US" sz="2500" b="1" dirty="0" smtClean="0">
              <a:solidFill>
                <a:srgbClr val="FFFFFF"/>
              </a:solidFill>
              <a:latin typeface="Lucida Console"/>
              <a:cs typeface="Lucida Console"/>
            </a:endParaRPr>
          </a:p>
          <a:p>
            <a:pPr>
              <a:buNone/>
            </a:pPr>
            <a:r>
              <a:rPr lang="en-US" sz="2500" b="1" dirty="0" smtClean="0">
                <a:solidFill>
                  <a:srgbClr val="FFFFFF"/>
                </a:solidFill>
                <a:latin typeface="Lucida Console"/>
                <a:cs typeface="Lucida Console"/>
              </a:rPr>
              <a:t>&lt;a </a:t>
            </a:r>
            <a:r>
              <a:rPr lang="en-US" sz="2500" b="1" dirty="0" err="1" smtClean="0">
                <a:solidFill>
                  <a:srgbClr val="FFFFFF"/>
                </a:solidFill>
                <a:latin typeface="Lucida Console"/>
                <a:cs typeface="Lucida Console"/>
              </a:rPr>
              <a:t>href</a:t>
            </a:r>
            <a:r>
              <a:rPr lang="en-US" sz="2500" b="1" dirty="0" smtClean="0">
                <a:solidFill>
                  <a:srgbClr val="FFFFFF"/>
                </a:solidFill>
                <a:latin typeface="Lucida Console"/>
                <a:cs typeface="Lucida Console"/>
              </a:rPr>
              <a:t>="</a:t>
            </a:r>
            <a:r>
              <a:rPr lang="en-US" sz="2500" b="1" dirty="0" err="1" smtClean="0">
                <a:solidFill>
                  <a:srgbClr val="FFCD66"/>
                </a:solidFill>
                <a:latin typeface="Lucida Console"/>
                <a:cs typeface="Lucida Console"/>
              </a:rPr>
              <a:t>index.html</a:t>
            </a:r>
            <a:r>
              <a:rPr lang="en-US" sz="2500" b="1" dirty="0" smtClean="0">
                <a:solidFill>
                  <a:srgbClr val="FFFFFF"/>
                </a:solidFill>
                <a:latin typeface="Lucida Console"/>
                <a:cs typeface="Lucida Console"/>
              </a:rPr>
              <a:t>" </a:t>
            </a:r>
            <a:r>
              <a:rPr lang="en-US" sz="2500" b="1" dirty="0" smtClean="0">
                <a:solidFill>
                  <a:srgbClr val="FFCD66"/>
                </a:solidFill>
                <a:latin typeface="Lucida Console"/>
                <a:cs typeface="Lucida Console"/>
              </a:rPr>
              <a:t>data-</a:t>
            </a:r>
            <a:r>
              <a:rPr lang="en-US" sz="2500" b="1" dirty="0" err="1" smtClean="0">
                <a:solidFill>
                  <a:srgbClr val="FFCD66"/>
                </a:solidFill>
                <a:latin typeface="Lucida Console"/>
                <a:cs typeface="Lucida Console"/>
              </a:rPr>
              <a:t>rel</a:t>
            </a:r>
            <a:r>
              <a:rPr lang="en-US" sz="2500" b="1" dirty="0" smtClean="0">
                <a:solidFill>
                  <a:srgbClr val="FFCD66"/>
                </a:solidFill>
                <a:latin typeface="Lucida Console"/>
                <a:cs typeface="Lucida Console"/>
              </a:rPr>
              <a:t>="back"</a:t>
            </a:r>
            <a:r>
              <a:rPr lang="en-US" sz="2500" b="1" dirty="0" smtClean="0">
                <a:solidFill>
                  <a:srgbClr val="FFFFFF"/>
                </a:solidFill>
                <a:latin typeface="Lucida Console"/>
                <a:cs typeface="Lucida Console"/>
              </a:rPr>
              <a:t>&gt;Done&lt;/a&gt;</a:t>
            </a:r>
          </a:p>
          <a:p>
            <a:pPr>
              <a:buNone/>
            </a:pPr>
            <a:endParaRPr lang="en-US" sz="2500" b="1" dirty="0" smtClean="0">
              <a:solidFill>
                <a:srgbClr val="FFFFFF"/>
              </a:solidFill>
              <a:latin typeface="Lucida Console"/>
              <a:cs typeface="Lucida Console"/>
            </a:endParaRPr>
          </a:p>
          <a:p>
            <a:pPr>
              <a:buNone/>
            </a:pPr>
            <a:endParaRPr lang="en-US" sz="2500" b="1" dirty="0" smtClean="0">
              <a:solidFill>
                <a:srgbClr val="FFFFFF"/>
              </a:solidFill>
              <a:latin typeface="Lucida Console"/>
              <a:cs typeface="Lucida Console"/>
            </a:endParaRPr>
          </a:p>
          <a:p>
            <a:pPr>
              <a:buNone/>
            </a:pPr>
            <a:r>
              <a:rPr lang="en-US" sz="2500" b="1" dirty="0" smtClean="0">
                <a:solidFill>
                  <a:srgbClr val="FFFFFF"/>
                </a:solidFill>
                <a:latin typeface="Lucida Console"/>
                <a:cs typeface="Lucida Console"/>
              </a:rPr>
              <a:t>or via JS…</a:t>
            </a:r>
          </a:p>
          <a:p>
            <a:pPr>
              <a:buNone/>
            </a:pPr>
            <a:r>
              <a:rPr lang="en-US" sz="2500" b="1" dirty="0" smtClean="0">
                <a:solidFill>
                  <a:srgbClr val="FFCD66"/>
                </a:solidFill>
                <a:latin typeface="Lucida Console"/>
                <a:cs typeface="Lucida Console"/>
              </a:rPr>
              <a:t>$('.</a:t>
            </a:r>
            <a:r>
              <a:rPr lang="en-US" sz="2500" b="1" dirty="0" err="1" smtClean="0">
                <a:solidFill>
                  <a:srgbClr val="FFCD66"/>
                </a:solidFill>
                <a:latin typeface="Lucida Console"/>
                <a:cs typeface="Lucida Console"/>
              </a:rPr>
              <a:t>ui-dialog').dialog('close</a:t>
            </a:r>
            <a:r>
              <a:rPr lang="en-US" sz="2500" b="1" dirty="0" smtClean="0">
                <a:solidFill>
                  <a:srgbClr val="FFCD66"/>
                </a:solidFill>
                <a:latin typeface="Lucida Console"/>
                <a:cs typeface="Lucida Console"/>
              </a:rPr>
              <a:t>’)</a:t>
            </a:r>
          </a:p>
          <a:p>
            <a:pPr>
              <a:buNone/>
            </a:pPr>
            <a:endParaRPr lang="en-US" sz="2500" b="1" dirty="0" smtClean="0">
              <a:solidFill>
                <a:srgbClr val="FFCD66"/>
              </a:solidFill>
              <a:latin typeface="Lucida Console"/>
              <a:cs typeface="Lucida Console"/>
            </a:endParaRPr>
          </a:p>
          <a:p>
            <a:pPr>
              <a:buNone/>
            </a:pPr>
            <a:endParaRPr lang="en-US" sz="2500" b="1" dirty="0" smtClean="0">
              <a:solidFill>
                <a:srgbClr val="FFCD66"/>
              </a:solidFill>
              <a:latin typeface="Lucida Console"/>
              <a:cs typeface="Lucida Console"/>
            </a:endParaRPr>
          </a:p>
          <a:p>
            <a:pPr>
              <a:buNone/>
            </a:pPr>
            <a:r>
              <a:rPr lang="en-US" sz="2500" b="1" dirty="0" smtClean="0">
                <a:solidFill>
                  <a:srgbClr val="FFFFFF"/>
                </a:solidFill>
                <a:latin typeface="Lucida Console"/>
                <a:cs typeface="Lucida Console"/>
              </a:rPr>
              <a:t>or even…</a:t>
            </a:r>
          </a:p>
          <a:p>
            <a:pPr>
              <a:buNone/>
            </a:pPr>
            <a:r>
              <a:rPr lang="en-US" sz="2500" b="1" dirty="0" err="1" smtClean="0">
                <a:solidFill>
                  <a:srgbClr val="FFCD66"/>
                </a:solidFill>
                <a:latin typeface="Lucida Console"/>
                <a:cs typeface="Lucida Console"/>
              </a:rPr>
              <a:t>window.history.back</a:t>
            </a:r>
            <a:r>
              <a:rPr lang="en-US" sz="2500" b="1" dirty="0" smtClean="0">
                <a:solidFill>
                  <a:srgbClr val="FFCD66"/>
                </a:solidFill>
                <a:latin typeface="Lucida Console"/>
                <a:cs typeface="Lucida Console"/>
              </a:rPr>
              <a:t>();</a:t>
            </a:r>
            <a:endParaRPr lang="en-US" sz="25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styled as a button</a:t>
            </a:r>
            <a:endParaRPr lang="en-US" dirty="0"/>
          </a:p>
        </p:txBody>
      </p:sp>
      <p:pic>
        <p:nvPicPr>
          <p:cNvPr id="4" name="Picture 3"/>
          <p:cNvPicPr>
            <a:picLocks noChangeAspect="1"/>
          </p:cNvPicPr>
          <p:nvPr/>
        </p:nvPicPr>
        <p:blipFill>
          <a:blip r:embed="rId2"/>
          <a:stretch>
            <a:fillRect/>
          </a:stretch>
        </p:blipFill>
        <p:spPr>
          <a:xfrm>
            <a:off x="1581150" y="2978150"/>
            <a:ext cx="5981700" cy="901700"/>
          </a:xfrm>
          <a:prstGeom prst="rect">
            <a:avLst/>
          </a:prstGeom>
        </p:spPr>
      </p:pic>
      <p:sp>
        <p:nvSpPr>
          <p:cNvPr id="5" name="Rectangle 4"/>
          <p:cNvSpPr/>
          <p:nvPr/>
        </p:nvSpPr>
        <p:spPr>
          <a:xfrm>
            <a:off x="254000" y="5120105"/>
            <a:ext cx="8636000" cy="707886"/>
          </a:xfrm>
          <a:prstGeom prst="rect">
            <a:avLst/>
          </a:prstGeom>
        </p:spPr>
        <p:txBody>
          <a:bodyPr wrap="square">
            <a:spAutoFit/>
          </a:bodyPr>
          <a:lstStyle/>
          <a:p>
            <a:r>
              <a:rPr lang="en-US" sz="2000" b="1" dirty="0" smtClean="0">
                <a:latin typeface="Lucida Console"/>
                <a:cs typeface="Lucida Console"/>
              </a:rPr>
              <a:t>&lt;a </a:t>
            </a:r>
            <a:r>
              <a:rPr lang="en-US" sz="2000" b="1" dirty="0" err="1" smtClean="0">
                <a:latin typeface="Lucida Console"/>
                <a:cs typeface="Lucida Console"/>
              </a:rPr>
              <a:t>href</a:t>
            </a:r>
            <a:r>
              <a:rPr lang="en-US" sz="2000" b="1" dirty="0" smtClean="0">
                <a:latin typeface="Lucida Console"/>
                <a:cs typeface="Lucida Console"/>
              </a:rPr>
              <a:t>="</a:t>
            </a:r>
            <a:r>
              <a:rPr lang="en-US" sz="2000" b="1" dirty="0" err="1" smtClean="0">
                <a:latin typeface="Lucida Console"/>
                <a:cs typeface="Lucida Console"/>
              </a:rPr>
              <a:t>index.html</a:t>
            </a:r>
            <a:r>
              <a:rPr lang="en-US" sz="2000" b="1" dirty="0" smtClean="0">
                <a:latin typeface="Lucida Console"/>
                <a:cs typeface="Lucida Console"/>
              </a:rPr>
              <a:t>" </a:t>
            </a:r>
            <a:r>
              <a:rPr lang="en-US" sz="2000" b="1" dirty="0" smtClean="0">
                <a:solidFill>
                  <a:schemeClr val="accent1">
                    <a:lumMod val="60000"/>
                    <a:lumOff val="40000"/>
                  </a:schemeClr>
                </a:solidFill>
                <a:latin typeface="Lucida Console"/>
                <a:cs typeface="Lucida Console"/>
              </a:rPr>
              <a:t>class=“</a:t>
            </a:r>
            <a:r>
              <a:rPr lang="en-US" sz="2000" b="1" dirty="0" err="1" smtClean="0">
                <a:solidFill>
                  <a:schemeClr val="accent1">
                    <a:lumMod val="60000"/>
                    <a:lumOff val="40000"/>
                  </a:schemeClr>
                </a:solidFill>
                <a:latin typeface="Lucida Console"/>
                <a:cs typeface="Lucida Console"/>
              </a:rPr>
              <a:t>ui-btn</a:t>
            </a:r>
            <a:r>
              <a:rPr lang="en-US" sz="2000" b="1" dirty="0" smtClean="0">
                <a:solidFill>
                  <a:schemeClr val="accent1">
                    <a:lumMod val="60000"/>
                    <a:lumOff val="40000"/>
                  </a:schemeClr>
                </a:solidFill>
                <a:latin typeface="Lucida Console"/>
                <a:cs typeface="Lucida Console"/>
              </a:rPr>
              <a:t>”</a:t>
            </a:r>
            <a:r>
              <a:rPr lang="en-US" sz="2000" b="1" dirty="0" smtClean="0">
                <a:latin typeface="Lucida Console"/>
                <a:cs typeface="Lucida Console"/>
              </a:rPr>
              <a:t>&gt;Link button&lt;/a&gt;</a:t>
            </a:r>
          </a:p>
          <a:p>
            <a:endParaRPr lang="en-US" sz="20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Buttons</a:t>
            </a:r>
            <a:endParaRPr lang="en-US" dirty="0"/>
          </a:p>
        </p:txBody>
      </p:sp>
      <p:sp>
        <p:nvSpPr>
          <p:cNvPr id="3" name="Content Placeholder 2"/>
          <p:cNvSpPr>
            <a:spLocks noGrp="1"/>
          </p:cNvSpPr>
          <p:nvPr>
            <p:ph idx="1"/>
          </p:nvPr>
        </p:nvSpPr>
        <p:spPr/>
        <p:txBody>
          <a:bodyPr/>
          <a:lstStyle/>
          <a:p>
            <a:r>
              <a:rPr lang="en-US" dirty="0" smtClean="0"/>
              <a:t>Add classes to links and button elements:</a:t>
            </a:r>
          </a:p>
          <a:p>
            <a:endParaRPr lang="en-US" dirty="0"/>
          </a:p>
        </p:txBody>
      </p:sp>
      <p:sp>
        <p:nvSpPr>
          <p:cNvPr id="4" name="Rectangle 3"/>
          <p:cNvSpPr/>
          <p:nvPr/>
        </p:nvSpPr>
        <p:spPr>
          <a:xfrm>
            <a:off x="457200" y="3105835"/>
            <a:ext cx="8229600" cy="1200329"/>
          </a:xfrm>
          <a:prstGeom prst="rect">
            <a:avLst/>
          </a:prstGeom>
        </p:spPr>
        <p:txBody>
          <a:bodyPr wrap="square">
            <a:spAutoFit/>
          </a:bodyPr>
          <a:lstStyle/>
          <a:p>
            <a:r>
              <a:rPr lang="en-US" b="1" dirty="0">
                <a:latin typeface="Lucida Console"/>
                <a:cs typeface="Lucida Console"/>
              </a:rPr>
              <a:t>&lt;a </a:t>
            </a:r>
            <a:r>
              <a:rPr lang="en-US" b="1" dirty="0" err="1">
                <a:latin typeface="Lucida Console"/>
                <a:cs typeface="Lucida Console"/>
              </a:rPr>
              <a:t>href</a:t>
            </a:r>
            <a:r>
              <a:rPr lang="en-US" b="1" dirty="0">
                <a:latin typeface="Lucida Console"/>
                <a:cs typeface="Lucida Console"/>
              </a:rPr>
              <a:t>="</a:t>
            </a:r>
            <a:r>
              <a:rPr lang="en-US" b="1" dirty="0" err="1">
                <a:latin typeface="Lucida Console"/>
                <a:cs typeface="Lucida Console"/>
              </a:rPr>
              <a:t>index.html</a:t>
            </a:r>
            <a:r>
              <a:rPr lang="en-US" b="1" dirty="0">
                <a:latin typeface="Lucida Console"/>
                <a:cs typeface="Lucida Console"/>
              </a:rPr>
              <a:t>" </a:t>
            </a:r>
            <a:r>
              <a:rPr lang="en-US" b="1" dirty="0">
                <a:solidFill>
                  <a:schemeClr val="accent1">
                    <a:lumMod val="60000"/>
                    <a:lumOff val="40000"/>
                  </a:schemeClr>
                </a:solidFill>
                <a:latin typeface="Lucida Console"/>
                <a:cs typeface="Lucida Console"/>
              </a:rPr>
              <a:t>class=“</a:t>
            </a:r>
            <a:r>
              <a:rPr lang="en-US" b="1" dirty="0" err="1">
                <a:solidFill>
                  <a:schemeClr val="accent1">
                    <a:lumMod val="60000"/>
                    <a:lumOff val="40000"/>
                  </a:schemeClr>
                </a:solidFill>
                <a:latin typeface="Lucida Console"/>
                <a:cs typeface="Lucida Console"/>
              </a:rPr>
              <a:t>ui-btn</a:t>
            </a:r>
            <a:r>
              <a:rPr lang="en-US" b="1" dirty="0">
                <a:solidFill>
                  <a:schemeClr val="accent1">
                    <a:lumMod val="60000"/>
                    <a:lumOff val="40000"/>
                  </a:schemeClr>
                </a:solidFill>
                <a:latin typeface="Lucida Console"/>
                <a:cs typeface="Lucida Console"/>
              </a:rPr>
              <a:t>”</a:t>
            </a:r>
            <a:r>
              <a:rPr lang="en-US" b="1" dirty="0" smtClean="0">
                <a:latin typeface="Lucida Console"/>
                <a:cs typeface="Lucida Console"/>
              </a:rPr>
              <a:t>&gt;Anchor&lt;</a:t>
            </a:r>
            <a:r>
              <a:rPr lang="en-US" b="1" dirty="0">
                <a:latin typeface="Lucida Console"/>
                <a:cs typeface="Lucida Console"/>
              </a:rPr>
              <a:t>/a</a:t>
            </a:r>
            <a:r>
              <a:rPr lang="en-US" b="1" dirty="0" smtClean="0">
                <a:latin typeface="Lucida Console"/>
                <a:cs typeface="Lucida Console"/>
              </a:rPr>
              <a:t>&gt;</a:t>
            </a:r>
          </a:p>
          <a:p>
            <a:endParaRPr lang="en-US" b="1" dirty="0">
              <a:latin typeface="Lucida Console"/>
              <a:cs typeface="Lucida Console"/>
            </a:endParaRPr>
          </a:p>
          <a:p>
            <a:endParaRPr lang="en-US" b="1" dirty="0" smtClean="0">
              <a:latin typeface="Lucida Console"/>
              <a:cs typeface="Lucida Console"/>
            </a:endParaRPr>
          </a:p>
          <a:p>
            <a:r>
              <a:rPr lang="en-US" b="1" dirty="0" smtClean="0">
                <a:latin typeface="Lucida Console"/>
                <a:cs typeface="Lucida Console"/>
              </a:rPr>
              <a:t>&lt;button </a:t>
            </a:r>
            <a:r>
              <a:rPr lang="en-US" b="1" dirty="0" smtClean="0">
                <a:solidFill>
                  <a:srgbClr val="FFD25D"/>
                </a:solidFill>
                <a:latin typeface="Lucida Console"/>
                <a:cs typeface="Lucida Console"/>
              </a:rPr>
              <a:t>class=“</a:t>
            </a:r>
            <a:r>
              <a:rPr lang="en-US" b="1" dirty="0" err="1" smtClean="0">
                <a:solidFill>
                  <a:srgbClr val="FFD25D"/>
                </a:solidFill>
                <a:latin typeface="Lucida Console"/>
                <a:cs typeface="Lucida Console"/>
              </a:rPr>
              <a:t>ui-btn</a:t>
            </a:r>
            <a:r>
              <a:rPr lang="en-US" b="1" dirty="0" smtClean="0">
                <a:solidFill>
                  <a:srgbClr val="FFD25D"/>
                </a:solidFill>
                <a:latin typeface="Lucida Console"/>
                <a:cs typeface="Lucida Console"/>
              </a:rPr>
              <a:t>”</a:t>
            </a:r>
            <a:r>
              <a:rPr lang="en-US" b="1" dirty="0" smtClean="0">
                <a:latin typeface="Lucida Console"/>
                <a:cs typeface="Lucida Console"/>
              </a:rPr>
              <a:t>&gt;Button&lt;/button&gt;</a:t>
            </a:r>
            <a:endParaRPr lang="en-US" b="1" dirty="0">
              <a:latin typeface="Lucida Console"/>
              <a:cs typeface="Lucida Console"/>
            </a:endParaRPr>
          </a:p>
        </p:txBody>
      </p:sp>
      <p:pic>
        <p:nvPicPr>
          <p:cNvPr id="5" name="Picture 4" descr="buttons.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900" y="4914900"/>
            <a:ext cx="4889500" cy="1485900"/>
          </a:xfrm>
          <a:prstGeom prst="rect">
            <a:avLst/>
          </a:prstGeom>
        </p:spPr>
      </p:pic>
    </p:spTree>
    <p:extLst>
      <p:ext uri="{BB962C8B-B14F-4D97-AF65-F5344CB8AC3E}">
        <p14:creationId xmlns:p14="http://schemas.microsoft.com/office/powerpoint/2010/main" val="222475520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Widget</a:t>
            </a:r>
            <a:endParaRPr lang="en-US" dirty="0"/>
          </a:p>
        </p:txBody>
      </p:sp>
      <p:sp>
        <p:nvSpPr>
          <p:cNvPr id="3" name="Content Placeholder 2"/>
          <p:cNvSpPr>
            <a:spLocks noGrp="1"/>
          </p:cNvSpPr>
          <p:nvPr>
            <p:ph idx="1"/>
          </p:nvPr>
        </p:nvSpPr>
        <p:spPr/>
        <p:txBody>
          <a:bodyPr/>
          <a:lstStyle/>
          <a:p>
            <a:r>
              <a:rPr lang="en-US" dirty="0" smtClean="0"/>
              <a:t>Input buttons:</a:t>
            </a:r>
          </a:p>
          <a:p>
            <a:endParaRPr lang="en-US" dirty="0"/>
          </a:p>
        </p:txBody>
      </p:sp>
      <p:sp>
        <p:nvSpPr>
          <p:cNvPr id="4" name="Rectangle 3"/>
          <p:cNvSpPr/>
          <p:nvPr/>
        </p:nvSpPr>
        <p:spPr>
          <a:xfrm>
            <a:off x="457200" y="2711655"/>
            <a:ext cx="8229600" cy="1754327"/>
          </a:xfrm>
          <a:prstGeom prst="rect">
            <a:avLst/>
          </a:prstGeom>
        </p:spPr>
        <p:txBody>
          <a:bodyPr wrap="square">
            <a:spAutoFit/>
          </a:bodyPr>
          <a:lstStyle/>
          <a:p>
            <a:r>
              <a:rPr lang="en-US" b="1" dirty="0">
                <a:latin typeface="Lucida Console"/>
                <a:cs typeface="Lucida Console"/>
              </a:rPr>
              <a:t>&lt;form&gt;    </a:t>
            </a:r>
            <a:endParaRPr lang="en-US" b="1" dirty="0" smtClean="0">
              <a:latin typeface="Lucida Console"/>
              <a:cs typeface="Lucida Console"/>
            </a:endParaRPr>
          </a:p>
          <a:p>
            <a:r>
              <a:rPr lang="en-US" b="1" dirty="0">
                <a:latin typeface="Lucida Console"/>
                <a:cs typeface="Lucida Console"/>
              </a:rPr>
              <a:t>	</a:t>
            </a:r>
            <a:r>
              <a:rPr lang="en-US" b="1" dirty="0" smtClean="0">
                <a:latin typeface="Lucida Console"/>
                <a:cs typeface="Lucida Console"/>
              </a:rPr>
              <a:t>&lt;</a:t>
            </a:r>
            <a:r>
              <a:rPr lang="en-US" b="1" dirty="0">
                <a:latin typeface="Lucida Console"/>
                <a:cs typeface="Lucida Console"/>
              </a:rPr>
              <a:t>input </a:t>
            </a:r>
            <a:r>
              <a:rPr lang="en-US" b="1" dirty="0">
                <a:solidFill>
                  <a:srgbClr val="FFD25D"/>
                </a:solidFill>
                <a:latin typeface="Lucida Console"/>
                <a:cs typeface="Lucida Console"/>
              </a:rPr>
              <a:t>type="button"</a:t>
            </a:r>
            <a:r>
              <a:rPr lang="en-US" b="1" dirty="0">
                <a:latin typeface="Lucida Console"/>
                <a:cs typeface="Lucida Console"/>
              </a:rPr>
              <a:t> value="</a:t>
            </a:r>
            <a:r>
              <a:rPr lang="en-US" b="1" dirty="0" smtClean="0">
                <a:latin typeface="Lucida Console"/>
                <a:cs typeface="Lucida Console"/>
              </a:rPr>
              <a:t>Button”&gt;</a:t>
            </a:r>
          </a:p>
          <a:p>
            <a:r>
              <a:rPr lang="en-US" b="1" dirty="0">
                <a:latin typeface="Lucida Console"/>
                <a:cs typeface="Lucida Console"/>
              </a:rPr>
              <a:t>	</a:t>
            </a:r>
            <a:r>
              <a:rPr lang="en-US" b="1" dirty="0" smtClean="0">
                <a:latin typeface="Lucida Console"/>
                <a:cs typeface="Lucida Console"/>
              </a:rPr>
              <a:t>&lt;</a:t>
            </a:r>
            <a:r>
              <a:rPr lang="en-US" b="1" dirty="0">
                <a:latin typeface="Lucida Console"/>
                <a:cs typeface="Lucida Console"/>
              </a:rPr>
              <a:t>input </a:t>
            </a:r>
            <a:r>
              <a:rPr lang="en-US" b="1" dirty="0">
                <a:solidFill>
                  <a:srgbClr val="FFD25D"/>
                </a:solidFill>
                <a:latin typeface="Lucida Console"/>
                <a:cs typeface="Lucida Console"/>
              </a:rPr>
              <a:t>type="submit" </a:t>
            </a:r>
            <a:r>
              <a:rPr lang="en-US" b="1" dirty="0">
                <a:latin typeface="Lucida Console"/>
                <a:cs typeface="Lucida Console"/>
              </a:rPr>
              <a:t>value="</a:t>
            </a:r>
            <a:r>
              <a:rPr lang="en-US" b="1" dirty="0" smtClean="0">
                <a:latin typeface="Lucida Console"/>
                <a:cs typeface="Lucida Console"/>
              </a:rPr>
              <a:t>Submit”&gt;</a:t>
            </a:r>
          </a:p>
          <a:p>
            <a:r>
              <a:rPr lang="en-US" b="1" dirty="0">
                <a:latin typeface="Lucida Console"/>
                <a:cs typeface="Lucida Console"/>
              </a:rPr>
              <a:t>	</a:t>
            </a:r>
            <a:r>
              <a:rPr lang="en-US" b="1" dirty="0" smtClean="0">
                <a:latin typeface="Lucida Console"/>
                <a:cs typeface="Lucida Console"/>
              </a:rPr>
              <a:t>&lt;</a:t>
            </a:r>
            <a:r>
              <a:rPr lang="en-US" b="1" dirty="0">
                <a:latin typeface="Lucida Console"/>
                <a:cs typeface="Lucida Console"/>
              </a:rPr>
              <a:t>input </a:t>
            </a:r>
            <a:r>
              <a:rPr lang="en-US" b="1" dirty="0">
                <a:solidFill>
                  <a:srgbClr val="FFD25D"/>
                </a:solidFill>
                <a:latin typeface="Lucida Console"/>
                <a:cs typeface="Lucida Console"/>
              </a:rPr>
              <a:t>type="reset"</a:t>
            </a:r>
            <a:r>
              <a:rPr lang="en-US" b="1" dirty="0">
                <a:latin typeface="Lucida Console"/>
                <a:cs typeface="Lucida Console"/>
              </a:rPr>
              <a:t> value="Reset"</a:t>
            </a:r>
            <a:r>
              <a:rPr lang="en-US" b="1" dirty="0" smtClean="0">
                <a:latin typeface="Lucida Console"/>
                <a:cs typeface="Lucida Console"/>
              </a:rPr>
              <a:t>&gt;</a:t>
            </a:r>
          </a:p>
          <a:p>
            <a:r>
              <a:rPr lang="en-US" b="1" dirty="0" smtClean="0">
                <a:latin typeface="Lucida Console"/>
                <a:cs typeface="Lucida Console"/>
              </a:rPr>
              <a:t>&lt;</a:t>
            </a:r>
            <a:r>
              <a:rPr lang="en-US" b="1" dirty="0">
                <a:latin typeface="Lucida Console"/>
                <a:cs typeface="Lucida Console"/>
              </a:rPr>
              <a:t>/form&gt;</a:t>
            </a:r>
          </a:p>
          <a:p>
            <a:endParaRPr lang="en-US" b="1" dirty="0" smtClean="0">
              <a:latin typeface="Lucida Console"/>
              <a:cs typeface="Lucida Console"/>
            </a:endParaRPr>
          </a:p>
        </p:txBody>
      </p:sp>
      <p:pic>
        <p:nvPicPr>
          <p:cNvPr id="6" name="Picture 5" descr="buttonWidge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882" y="4279900"/>
            <a:ext cx="4838700" cy="2120900"/>
          </a:xfrm>
          <a:prstGeom prst="rect">
            <a:avLst/>
          </a:prstGeom>
        </p:spPr>
      </p:pic>
    </p:spTree>
    <p:extLst>
      <p:ext uri="{BB962C8B-B14F-4D97-AF65-F5344CB8AC3E}">
        <p14:creationId xmlns:p14="http://schemas.microsoft.com/office/powerpoint/2010/main" val="41988902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Widget - Corners</a:t>
            </a:r>
            <a:endParaRPr lang="en-US" dirty="0"/>
          </a:p>
        </p:txBody>
      </p:sp>
      <p:sp>
        <p:nvSpPr>
          <p:cNvPr id="3" name="Content Placeholder 2"/>
          <p:cNvSpPr>
            <a:spLocks noGrp="1"/>
          </p:cNvSpPr>
          <p:nvPr>
            <p:ph idx="1"/>
          </p:nvPr>
        </p:nvSpPr>
        <p:spPr/>
        <p:txBody>
          <a:bodyPr/>
          <a:lstStyle/>
          <a:p>
            <a:r>
              <a:rPr lang="en-US" dirty="0" smtClean="0"/>
              <a:t>Input buttons:</a:t>
            </a:r>
          </a:p>
          <a:p>
            <a:endParaRPr lang="en-US" dirty="0"/>
          </a:p>
        </p:txBody>
      </p:sp>
      <p:sp>
        <p:nvSpPr>
          <p:cNvPr id="4" name="Rectangle 3"/>
          <p:cNvSpPr/>
          <p:nvPr/>
        </p:nvSpPr>
        <p:spPr>
          <a:xfrm>
            <a:off x="457200" y="2711655"/>
            <a:ext cx="8229600" cy="1477328"/>
          </a:xfrm>
          <a:prstGeom prst="rect">
            <a:avLst/>
          </a:prstGeom>
        </p:spPr>
        <p:txBody>
          <a:bodyPr wrap="square">
            <a:spAutoFit/>
          </a:bodyPr>
          <a:lstStyle/>
          <a:p>
            <a:r>
              <a:rPr lang="en-US" b="1" dirty="0">
                <a:latin typeface="Lucida Console"/>
                <a:cs typeface="Lucida Console"/>
              </a:rPr>
              <a:t>&lt;form&gt;    </a:t>
            </a:r>
            <a:endParaRPr lang="en-US" b="1" dirty="0" smtClean="0">
              <a:latin typeface="Lucida Console"/>
              <a:cs typeface="Lucida Console"/>
            </a:endParaRPr>
          </a:p>
          <a:p>
            <a:r>
              <a:rPr lang="en-US" b="1" dirty="0">
                <a:latin typeface="Lucida Console"/>
                <a:cs typeface="Lucida Console"/>
              </a:rPr>
              <a:t>	</a:t>
            </a:r>
            <a:r>
              <a:rPr lang="en-US" b="1" dirty="0" smtClean="0">
                <a:latin typeface="Lucida Console"/>
                <a:cs typeface="Lucida Console"/>
              </a:rPr>
              <a:t>&lt;</a:t>
            </a:r>
            <a:r>
              <a:rPr lang="en-US" b="1" dirty="0">
                <a:latin typeface="Lucida Console"/>
                <a:cs typeface="Lucida Console"/>
              </a:rPr>
              <a:t>input type="button" value="Has corners by default"&gt;    </a:t>
            </a:r>
            <a:r>
              <a:rPr lang="en-US" b="1" dirty="0" smtClean="0">
                <a:latin typeface="Lucida Console"/>
                <a:cs typeface="Lucida Console"/>
              </a:rPr>
              <a:t>	&lt;</a:t>
            </a:r>
            <a:r>
              <a:rPr lang="en-US" b="1" dirty="0">
                <a:latin typeface="Lucida Console"/>
                <a:cs typeface="Lucida Console"/>
              </a:rPr>
              <a:t>input type="button" </a:t>
            </a:r>
            <a:r>
              <a:rPr lang="en-US" b="1" dirty="0">
                <a:solidFill>
                  <a:srgbClr val="FFD25D"/>
                </a:solidFill>
                <a:latin typeface="Lucida Console"/>
                <a:cs typeface="Lucida Console"/>
              </a:rPr>
              <a:t>data-corners="false"</a:t>
            </a:r>
            <a:r>
              <a:rPr lang="en-US" b="1" dirty="0">
                <a:latin typeface="Lucida Console"/>
                <a:cs typeface="Lucida Console"/>
              </a:rPr>
              <a:t> value="Unset corners"</a:t>
            </a:r>
            <a:r>
              <a:rPr lang="en-US" b="1" dirty="0" smtClean="0">
                <a:latin typeface="Lucida Console"/>
                <a:cs typeface="Lucida Console"/>
              </a:rPr>
              <a:t>&gt;</a:t>
            </a:r>
          </a:p>
          <a:p>
            <a:r>
              <a:rPr lang="en-US" b="1" dirty="0" smtClean="0">
                <a:latin typeface="Lucida Console"/>
                <a:cs typeface="Lucida Console"/>
              </a:rPr>
              <a:t>&lt;/form&gt;</a:t>
            </a:r>
          </a:p>
        </p:txBody>
      </p:sp>
      <p:pic>
        <p:nvPicPr>
          <p:cNvPr id="5" name="Picture 4" descr="buttonWidgetCorners.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900" y="4590304"/>
            <a:ext cx="4889500" cy="1473200"/>
          </a:xfrm>
          <a:prstGeom prst="rect">
            <a:avLst/>
          </a:prstGeom>
        </p:spPr>
      </p:pic>
    </p:spTree>
    <p:extLst>
      <p:ext uri="{BB962C8B-B14F-4D97-AF65-F5344CB8AC3E}">
        <p14:creationId xmlns:p14="http://schemas.microsoft.com/office/powerpoint/2010/main" val="130125299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Widget - shadow</a:t>
            </a:r>
            <a:endParaRPr lang="en-US" dirty="0"/>
          </a:p>
        </p:txBody>
      </p:sp>
      <p:sp>
        <p:nvSpPr>
          <p:cNvPr id="3" name="Content Placeholder 2"/>
          <p:cNvSpPr>
            <a:spLocks noGrp="1"/>
          </p:cNvSpPr>
          <p:nvPr>
            <p:ph idx="1"/>
          </p:nvPr>
        </p:nvSpPr>
        <p:spPr/>
        <p:txBody>
          <a:bodyPr/>
          <a:lstStyle/>
          <a:p>
            <a:r>
              <a:rPr lang="en-US" dirty="0" smtClean="0"/>
              <a:t>Input buttons:</a:t>
            </a:r>
          </a:p>
          <a:p>
            <a:endParaRPr lang="en-US" dirty="0"/>
          </a:p>
        </p:txBody>
      </p:sp>
      <p:sp>
        <p:nvSpPr>
          <p:cNvPr id="4" name="Rectangle 3"/>
          <p:cNvSpPr/>
          <p:nvPr/>
        </p:nvSpPr>
        <p:spPr>
          <a:xfrm>
            <a:off x="457200" y="2711655"/>
            <a:ext cx="8229600" cy="1477328"/>
          </a:xfrm>
          <a:prstGeom prst="rect">
            <a:avLst/>
          </a:prstGeom>
        </p:spPr>
        <p:txBody>
          <a:bodyPr wrap="square">
            <a:spAutoFit/>
          </a:bodyPr>
          <a:lstStyle/>
          <a:p>
            <a:r>
              <a:rPr lang="en-US" b="1" dirty="0">
                <a:latin typeface="Lucida Console"/>
                <a:cs typeface="Lucida Console"/>
              </a:rPr>
              <a:t>&lt;form&gt;    </a:t>
            </a:r>
            <a:endParaRPr lang="en-US" b="1" dirty="0" smtClean="0">
              <a:latin typeface="Lucida Console"/>
              <a:cs typeface="Lucida Console"/>
            </a:endParaRPr>
          </a:p>
          <a:p>
            <a:r>
              <a:rPr lang="en-US" b="1" dirty="0">
                <a:latin typeface="Lucida Console"/>
                <a:cs typeface="Lucida Console"/>
              </a:rPr>
              <a:t>	</a:t>
            </a:r>
            <a:r>
              <a:rPr lang="en-US" b="1" dirty="0" smtClean="0">
                <a:latin typeface="Lucida Console"/>
                <a:cs typeface="Lucida Console"/>
              </a:rPr>
              <a:t>&lt;</a:t>
            </a:r>
            <a:r>
              <a:rPr lang="en-US" b="1" dirty="0">
                <a:latin typeface="Lucida Console"/>
                <a:cs typeface="Lucida Console"/>
              </a:rPr>
              <a:t>input type="button" value="Has corners by default"&gt;    </a:t>
            </a:r>
            <a:r>
              <a:rPr lang="en-US" b="1" dirty="0" smtClean="0">
                <a:latin typeface="Lucida Console"/>
                <a:cs typeface="Lucida Console"/>
              </a:rPr>
              <a:t>	&lt;</a:t>
            </a:r>
            <a:r>
              <a:rPr lang="en-US" b="1" dirty="0">
                <a:latin typeface="Lucida Console"/>
                <a:cs typeface="Lucida Console"/>
              </a:rPr>
              <a:t>input type="button" </a:t>
            </a:r>
            <a:r>
              <a:rPr lang="en-US" b="1" dirty="0">
                <a:solidFill>
                  <a:srgbClr val="FFD25D"/>
                </a:solidFill>
                <a:latin typeface="Lucida Console"/>
                <a:cs typeface="Lucida Console"/>
              </a:rPr>
              <a:t>data</a:t>
            </a:r>
            <a:r>
              <a:rPr lang="en-US" b="1" dirty="0" smtClean="0">
                <a:solidFill>
                  <a:srgbClr val="FFD25D"/>
                </a:solidFill>
                <a:latin typeface="Lucida Console"/>
                <a:cs typeface="Lucida Console"/>
              </a:rPr>
              <a:t>-shadow=</a:t>
            </a:r>
            <a:r>
              <a:rPr lang="en-US" b="1" dirty="0">
                <a:solidFill>
                  <a:srgbClr val="FFD25D"/>
                </a:solidFill>
                <a:latin typeface="Lucida Console"/>
                <a:cs typeface="Lucida Console"/>
              </a:rPr>
              <a:t>"false"</a:t>
            </a:r>
            <a:r>
              <a:rPr lang="en-US" b="1" dirty="0">
                <a:latin typeface="Lucida Console"/>
                <a:cs typeface="Lucida Console"/>
              </a:rPr>
              <a:t> value="Unset </a:t>
            </a:r>
            <a:r>
              <a:rPr lang="en-US" b="1" dirty="0" smtClean="0">
                <a:latin typeface="Lucida Console"/>
                <a:cs typeface="Lucida Console"/>
              </a:rPr>
              <a:t>shadow"&gt;</a:t>
            </a:r>
          </a:p>
          <a:p>
            <a:r>
              <a:rPr lang="en-US" b="1" dirty="0" smtClean="0">
                <a:latin typeface="Lucida Console"/>
                <a:cs typeface="Lucida Console"/>
              </a:rPr>
              <a:t>&lt;/form&gt;</a:t>
            </a:r>
          </a:p>
        </p:txBody>
      </p:sp>
      <p:pic>
        <p:nvPicPr>
          <p:cNvPr id="6" name="Picture 5" descr="buttonWidgetShadow.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0" y="4715999"/>
            <a:ext cx="4826000" cy="1384300"/>
          </a:xfrm>
          <a:prstGeom prst="rect">
            <a:avLst/>
          </a:prstGeom>
        </p:spPr>
      </p:pic>
    </p:spTree>
    <p:extLst>
      <p:ext uri="{BB962C8B-B14F-4D97-AF65-F5344CB8AC3E}">
        <p14:creationId xmlns:p14="http://schemas.microsoft.com/office/powerpoint/2010/main" val="95737095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classes  </a:t>
            </a:r>
            <a:endParaRPr lang="en-US" dirty="0"/>
          </a:p>
        </p:txBody>
      </p:sp>
      <p:sp>
        <p:nvSpPr>
          <p:cNvPr id="3" name="Content Placeholder 2"/>
          <p:cNvSpPr>
            <a:spLocks noGrp="1"/>
          </p:cNvSpPr>
          <p:nvPr>
            <p:ph idx="1"/>
          </p:nvPr>
        </p:nvSpPr>
        <p:spPr/>
        <p:txBody>
          <a:bodyPr>
            <a:normAutofit lnSpcReduction="10000"/>
          </a:bodyPr>
          <a:lstStyle/>
          <a:p>
            <a:r>
              <a:rPr lang="en-US" dirty="0" smtClean="0"/>
              <a:t>For links styled as buttons and button elements, add:</a:t>
            </a:r>
          </a:p>
          <a:p>
            <a:pPr lvl="1"/>
            <a:r>
              <a:rPr lang="en-US" dirty="0" err="1" smtClean="0">
                <a:solidFill>
                  <a:srgbClr val="FFD25D"/>
                </a:solidFill>
              </a:rPr>
              <a:t>ui</a:t>
            </a:r>
            <a:r>
              <a:rPr lang="en-US" dirty="0" smtClean="0">
                <a:solidFill>
                  <a:srgbClr val="FFD25D"/>
                </a:solidFill>
              </a:rPr>
              <a:t>-shadow </a:t>
            </a:r>
            <a:r>
              <a:rPr lang="en-US" dirty="0" smtClean="0"/>
              <a:t>to add a shadow </a:t>
            </a:r>
          </a:p>
          <a:p>
            <a:pPr lvl="1"/>
            <a:r>
              <a:rPr lang="en-US" dirty="0" err="1" smtClean="0">
                <a:solidFill>
                  <a:srgbClr val="FFD25D"/>
                </a:solidFill>
              </a:rPr>
              <a:t>ui</a:t>
            </a:r>
            <a:r>
              <a:rPr lang="en-US" dirty="0" smtClean="0">
                <a:solidFill>
                  <a:srgbClr val="FFD25D"/>
                </a:solidFill>
              </a:rPr>
              <a:t>-corner-all</a:t>
            </a:r>
            <a:r>
              <a:rPr lang="en-US" dirty="0" smtClean="0"/>
              <a:t> to add corners</a:t>
            </a:r>
          </a:p>
          <a:p>
            <a:pPr lvl="1"/>
            <a:r>
              <a:rPr lang="en-US" dirty="0" err="1" smtClean="0">
                <a:solidFill>
                  <a:srgbClr val="FFD25D"/>
                </a:solidFill>
              </a:rPr>
              <a:t>ui</a:t>
            </a:r>
            <a:r>
              <a:rPr lang="en-US" dirty="0" smtClean="0">
                <a:solidFill>
                  <a:srgbClr val="FFD25D"/>
                </a:solidFill>
              </a:rPr>
              <a:t>-</a:t>
            </a:r>
            <a:r>
              <a:rPr lang="en-US" dirty="0" err="1" smtClean="0">
                <a:solidFill>
                  <a:srgbClr val="FFD25D"/>
                </a:solidFill>
              </a:rPr>
              <a:t>btn</a:t>
            </a:r>
            <a:r>
              <a:rPr lang="en-US" dirty="0" smtClean="0">
                <a:solidFill>
                  <a:srgbClr val="FFD25D"/>
                </a:solidFill>
              </a:rPr>
              <a:t>-inline </a:t>
            </a:r>
            <a:r>
              <a:rPr lang="en-US" dirty="0" smtClean="0"/>
              <a:t>to make the buttons inline</a:t>
            </a:r>
          </a:p>
          <a:p>
            <a:pPr lvl="1"/>
            <a:r>
              <a:rPr lang="en-US" dirty="0" err="1" smtClean="0">
                <a:solidFill>
                  <a:srgbClr val="FFD25D"/>
                </a:solidFill>
              </a:rPr>
              <a:t>ui</a:t>
            </a:r>
            <a:r>
              <a:rPr lang="en-US" dirty="0" smtClean="0">
                <a:solidFill>
                  <a:srgbClr val="FFD25D"/>
                </a:solidFill>
              </a:rPr>
              <a:t>-</a:t>
            </a:r>
            <a:r>
              <a:rPr lang="en-US" dirty="0" err="1" smtClean="0">
                <a:solidFill>
                  <a:srgbClr val="FFD25D"/>
                </a:solidFill>
              </a:rPr>
              <a:t>btn</a:t>
            </a:r>
            <a:r>
              <a:rPr lang="en-US" dirty="0" smtClean="0">
                <a:solidFill>
                  <a:srgbClr val="FFD25D"/>
                </a:solidFill>
              </a:rPr>
              <a:t>-a </a:t>
            </a:r>
            <a:r>
              <a:rPr lang="en-US" dirty="0" smtClean="0"/>
              <a:t>to add the swatch a theme</a:t>
            </a:r>
          </a:p>
          <a:p>
            <a:pPr lvl="1"/>
            <a:r>
              <a:rPr lang="en-US" dirty="0" err="1" smtClean="0">
                <a:solidFill>
                  <a:srgbClr val="FFD25D"/>
                </a:solidFill>
              </a:rPr>
              <a:t>ui</a:t>
            </a:r>
            <a:r>
              <a:rPr lang="en-US" dirty="0" smtClean="0">
                <a:solidFill>
                  <a:srgbClr val="FFD25D"/>
                </a:solidFill>
              </a:rPr>
              <a:t>-mini </a:t>
            </a:r>
            <a:r>
              <a:rPr lang="en-US" dirty="0" smtClean="0"/>
              <a:t>to add the mini style</a:t>
            </a:r>
          </a:p>
          <a:p>
            <a:pPr lvl="1"/>
            <a:r>
              <a:rPr lang="en-US" dirty="0" err="1" smtClean="0">
                <a:solidFill>
                  <a:srgbClr val="FFD25D"/>
                </a:solidFill>
              </a:rPr>
              <a:t>ui</a:t>
            </a:r>
            <a:r>
              <a:rPr lang="en-US" dirty="0" smtClean="0">
                <a:solidFill>
                  <a:srgbClr val="FFD25D"/>
                </a:solidFill>
              </a:rPr>
              <a:t>-icon-delete </a:t>
            </a:r>
            <a:r>
              <a:rPr lang="en-US" dirty="0" smtClean="0"/>
              <a:t>to add the delete icon</a:t>
            </a:r>
          </a:p>
          <a:p>
            <a:pPr lvl="1"/>
            <a:r>
              <a:rPr lang="en-US" dirty="0" err="1" smtClean="0">
                <a:solidFill>
                  <a:srgbClr val="FFD25D"/>
                </a:solidFill>
              </a:rPr>
              <a:t>ui</a:t>
            </a:r>
            <a:r>
              <a:rPr lang="en-US" dirty="0" smtClean="0">
                <a:solidFill>
                  <a:srgbClr val="FFD25D"/>
                </a:solidFill>
              </a:rPr>
              <a:t>-</a:t>
            </a:r>
            <a:r>
              <a:rPr lang="en-US" dirty="0" err="1" smtClean="0">
                <a:solidFill>
                  <a:srgbClr val="FFD25D"/>
                </a:solidFill>
              </a:rPr>
              <a:t>btn</a:t>
            </a:r>
            <a:r>
              <a:rPr lang="en-US" dirty="0" smtClean="0">
                <a:solidFill>
                  <a:srgbClr val="FFD25D"/>
                </a:solidFill>
              </a:rPr>
              <a:t>-icon-left </a:t>
            </a:r>
            <a:r>
              <a:rPr lang="en-US" dirty="0" smtClean="0"/>
              <a:t>to add an icon to the left</a:t>
            </a:r>
            <a:endParaRPr lang="en-US" dirty="0"/>
          </a:p>
        </p:txBody>
      </p:sp>
    </p:spTree>
    <p:extLst>
      <p:ext uri="{BB962C8B-B14F-4D97-AF65-F5344CB8AC3E}">
        <p14:creationId xmlns:p14="http://schemas.microsoft.com/office/powerpoint/2010/main" val="211932342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Icons</a:t>
            </a:r>
            <a:endParaRPr lang="en-US" dirty="0"/>
          </a:p>
        </p:txBody>
      </p:sp>
      <p:pic>
        <p:nvPicPr>
          <p:cNvPr id="3" name="Picture 2" descr="icons.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190" y="1520336"/>
            <a:ext cx="4632688" cy="53376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Icons</a:t>
            </a:r>
            <a:endParaRPr lang="en-US" dirty="0"/>
          </a:p>
        </p:txBody>
      </p:sp>
      <p:sp>
        <p:nvSpPr>
          <p:cNvPr id="9" name="Rectangle 8"/>
          <p:cNvSpPr/>
          <p:nvPr/>
        </p:nvSpPr>
        <p:spPr>
          <a:xfrm>
            <a:off x="0" y="5827991"/>
            <a:ext cx="9144000" cy="677108"/>
          </a:xfrm>
          <a:prstGeom prst="rect">
            <a:avLst/>
          </a:prstGeom>
        </p:spPr>
        <p:txBody>
          <a:bodyPr wrap="square">
            <a:spAutoFit/>
          </a:bodyPr>
          <a:lstStyle/>
          <a:p>
            <a:r>
              <a:rPr lang="en-US" sz="1900" b="1" dirty="0" smtClean="0">
                <a:solidFill>
                  <a:srgbClr val="FFFFFF"/>
                </a:solidFill>
                <a:latin typeface="Lucida Console"/>
                <a:cs typeface="Lucida Console"/>
              </a:rPr>
              <a:t>&lt;a </a:t>
            </a:r>
            <a:r>
              <a:rPr lang="en-US" sz="1900" b="1" dirty="0" err="1" smtClean="0">
                <a:solidFill>
                  <a:srgbClr val="FFFFFF"/>
                </a:solidFill>
                <a:latin typeface="Lucida Console"/>
                <a:cs typeface="Lucida Console"/>
              </a:rPr>
              <a:t>href</a:t>
            </a:r>
            <a:r>
              <a:rPr lang="en-US" sz="1900" b="1" dirty="0" smtClean="0">
                <a:solidFill>
                  <a:srgbClr val="FFFFFF"/>
                </a:solidFill>
                <a:latin typeface="Lucida Console"/>
                <a:cs typeface="Lucida Console"/>
              </a:rPr>
              <a:t>="delete-</a:t>
            </a:r>
            <a:r>
              <a:rPr lang="en-US" sz="1900" b="1" dirty="0" err="1" smtClean="0">
                <a:solidFill>
                  <a:srgbClr val="FFFFFF"/>
                </a:solidFill>
                <a:latin typeface="Lucida Console"/>
                <a:cs typeface="Lucida Console"/>
              </a:rPr>
              <a:t>confirm.html</a:t>
            </a:r>
            <a:r>
              <a:rPr lang="en-US" sz="1900" b="1" dirty="0" smtClean="0">
                <a:solidFill>
                  <a:srgbClr val="FFFFFF"/>
                </a:solidFill>
                <a:latin typeface="Lucida Console"/>
                <a:cs typeface="Lucida Console"/>
              </a:rPr>
              <a:t>” </a:t>
            </a:r>
          </a:p>
          <a:p>
            <a:r>
              <a:rPr lang="en-US" sz="1900" b="1" dirty="0" smtClean="0">
                <a:solidFill>
                  <a:srgbClr val="FFFFFF"/>
                </a:solidFill>
                <a:latin typeface="Lucida Console"/>
                <a:cs typeface="Lucida Console"/>
              </a:rPr>
              <a:t>	class=“</a:t>
            </a:r>
            <a:r>
              <a:rPr lang="en-US" sz="1900" b="1" dirty="0" err="1" smtClean="0">
                <a:solidFill>
                  <a:srgbClr val="FFFFFF"/>
                </a:solidFill>
                <a:latin typeface="Lucida Console"/>
                <a:cs typeface="Lucida Console"/>
              </a:rPr>
              <a:t>ui-btn</a:t>
            </a:r>
            <a:r>
              <a:rPr lang="en-US" sz="1900" b="1" dirty="0" smtClean="0">
                <a:solidFill>
                  <a:srgbClr val="FFFFFF"/>
                </a:solidFill>
                <a:latin typeface="Lucida Console"/>
                <a:cs typeface="Lucida Console"/>
              </a:rPr>
              <a:t> </a:t>
            </a:r>
            <a:r>
              <a:rPr lang="en-US" sz="1900" b="1" dirty="0" err="1" smtClean="0">
                <a:solidFill>
                  <a:srgbClr val="FFD25D"/>
                </a:solidFill>
                <a:latin typeface="Lucida Console"/>
                <a:cs typeface="Lucida Console"/>
              </a:rPr>
              <a:t>ui</a:t>
            </a:r>
            <a:r>
              <a:rPr lang="en-US" sz="1900" b="1" dirty="0" smtClean="0">
                <a:solidFill>
                  <a:srgbClr val="FFD25D"/>
                </a:solidFill>
                <a:latin typeface="Lucida Console"/>
                <a:cs typeface="Lucida Console"/>
              </a:rPr>
              <a:t>-icon-delete </a:t>
            </a:r>
            <a:r>
              <a:rPr lang="en-US" sz="1900" b="1" dirty="0" err="1" smtClean="0">
                <a:solidFill>
                  <a:srgbClr val="FFD25D"/>
                </a:solidFill>
                <a:latin typeface="Lucida Console"/>
                <a:cs typeface="Lucida Console"/>
              </a:rPr>
              <a:t>ui</a:t>
            </a:r>
            <a:r>
              <a:rPr lang="en-US" sz="1900" b="1" dirty="0" smtClean="0">
                <a:solidFill>
                  <a:srgbClr val="FFD25D"/>
                </a:solidFill>
                <a:latin typeface="Lucida Console"/>
                <a:cs typeface="Lucida Console"/>
              </a:rPr>
              <a:t>-</a:t>
            </a:r>
            <a:r>
              <a:rPr lang="en-US" sz="1900" b="1" dirty="0" err="1" smtClean="0">
                <a:solidFill>
                  <a:srgbClr val="FFD25D"/>
                </a:solidFill>
                <a:latin typeface="Lucida Console"/>
                <a:cs typeface="Lucida Console"/>
              </a:rPr>
              <a:t>btn</a:t>
            </a:r>
            <a:r>
              <a:rPr lang="en-US" sz="1900" b="1" dirty="0" smtClean="0">
                <a:solidFill>
                  <a:srgbClr val="FFD25D"/>
                </a:solidFill>
                <a:latin typeface="Lucida Console"/>
                <a:cs typeface="Lucida Console"/>
              </a:rPr>
              <a:t>-icon-left</a:t>
            </a:r>
            <a:r>
              <a:rPr lang="en-US" sz="1900" b="1" dirty="0" smtClean="0">
                <a:solidFill>
                  <a:srgbClr val="FFFFFF"/>
                </a:solidFill>
                <a:latin typeface="Lucida Console"/>
                <a:cs typeface="Lucida Console"/>
              </a:rPr>
              <a:t>”&gt;Delete&lt;/a&gt;</a:t>
            </a:r>
            <a:endParaRPr lang="en-US" sz="1900" dirty="0">
              <a:latin typeface="Lucida Console"/>
              <a:cs typeface="Lucida Console"/>
            </a:endParaRPr>
          </a:p>
        </p:txBody>
      </p:sp>
      <p:pic>
        <p:nvPicPr>
          <p:cNvPr id="3" name="Picture 2" descr="iconDelet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0" y="3124200"/>
            <a:ext cx="4813300" cy="596900"/>
          </a:xfrm>
          <a:prstGeom prst="rect">
            <a:avLst/>
          </a:prstGeom>
        </p:spPr>
      </p:pic>
      <p:sp>
        <p:nvSpPr>
          <p:cNvPr id="10" name="Rectangle 9"/>
          <p:cNvSpPr/>
          <p:nvPr/>
        </p:nvSpPr>
        <p:spPr>
          <a:xfrm>
            <a:off x="152400" y="4451352"/>
            <a:ext cx="9144000" cy="677108"/>
          </a:xfrm>
          <a:prstGeom prst="rect">
            <a:avLst/>
          </a:prstGeom>
        </p:spPr>
        <p:txBody>
          <a:bodyPr wrap="square">
            <a:spAutoFit/>
          </a:bodyPr>
          <a:lstStyle/>
          <a:p>
            <a:r>
              <a:rPr lang="en-US" sz="1900" b="1" dirty="0" smtClean="0">
                <a:solidFill>
                  <a:srgbClr val="FFFFFF"/>
                </a:solidFill>
                <a:latin typeface="Lucida Console"/>
                <a:cs typeface="Lucida Console"/>
              </a:rPr>
              <a:t>&lt;input type=“button” </a:t>
            </a:r>
            <a:r>
              <a:rPr lang="en-US" sz="1900" b="1" dirty="0" smtClean="0">
                <a:solidFill>
                  <a:srgbClr val="FFD25D"/>
                </a:solidFill>
                <a:latin typeface="Lucida Console"/>
                <a:cs typeface="Lucida Console"/>
              </a:rPr>
              <a:t>data-icon=“delete” data-icon-</a:t>
            </a:r>
            <a:r>
              <a:rPr lang="en-US" sz="1900" b="1" dirty="0" err="1" smtClean="0">
                <a:solidFill>
                  <a:srgbClr val="FFD25D"/>
                </a:solidFill>
                <a:latin typeface="Lucida Console"/>
                <a:cs typeface="Lucida Console"/>
              </a:rPr>
              <a:t>pos</a:t>
            </a:r>
            <a:r>
              <a:rPr lang="en-US" sz="1900" b="1" dirty="0" smtClean="0">
                <a:solidFill>
                  <a:srgbClr val="FFD25D"/>
                </a:solidFill>
                <a:latin typeface="Lucida Console"/>
                <a:cs typeface="Lucida Console"/>
              </a:rPr>
              <a:t>=“left”</a:t>
            </a:r>
            <a:r>
              <a:rPr lang="en-US" sz="1900" b="1" dirty="0" smtClean="0">
                <a:solidFill>
                  <a:srgbClr val="FFFFFF"/>
                </a:solidFill>
                <a:latin typeface="Lucida Console"/>
                <a:cs typeface="Lucida Console"/>
              </a:rPr>
              <a:t> value=“delete”&gt;</a:t>
            </a:r>
            <a:endParaRPr lang="en-US" sz="1900" dirty="0">
              <a:latin typeface="Lucida Console"/>
              <a:cs typeface="Lucida Console"/>
            </a:endParaRPr>
          </a:p>
        </p:txBody>
      </p:sp>
    </p:spTree>
    <p:extLst>
      <p:ext uri="{BB962C8B-B14F-4D97-AF65-F5344CB8AC3E}">
        <p14:creationId xmlns:p14="http://schemas.microsoft.com/office/powerpoint/2010/main" val="3062257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Mobile Browser Aug 12– Sept 14</a:t>
            </a:r>
            <a:r>
              <a:rPr lang="en-US" dirty="0" smtClean="0"/>
              <a:t/>
            </a:r>
            <a:br>
              <a:rPr lang="en-US" dirty="0" smtClean="0"/>
            </a:br>
            <a:r>
              <a:rPr lang="en-US" dirty="0" smtClean="0"/>
              <a:t>Europe</a:t>
            </a:r>
            <a:endParaRPr lang="en-US" dirty="0"/>
          </a:p>
        </p:txBody>
      </p:sp>
      <p:pic>
        <p:nvPicPr>
          <p:cNvPr id="5" name="Content Placeholder 4" descr="StatCounter-browser-eu-monthly-201208-201409.jpg"/>
          <p:cNvPicPr>
            <a:picLocks noGrp="1" noChangeAspect="1"/>
          </p:cNvPicPr>
          <p:nvPr>
            <p:ph idx="1"/>
          </p:nvPr>
        </p:nvPicPr>
        <p:blipFill>
          <a:blip r:embed="rId2">
            <a:extLst>
              <a:ext uri="{28A0092B-C50C-407E-A947-70E740481C1C}">
                <a14:useLocalDpi xmlns:a14="http://schemas.microsoft.com/office/drawing/2010/main" val="0"/>
              </a:ext>
            </a:extLst>
          </a:blip>
          <a:srcRect t="1995" b="1995"/>
          <a:stretch>
            <a:fillRect/>
          </a:stretch>
        </p:blipFill>
        <p:spPr/>
      </p:pic>
    </p:spTree>
    <p:extLst>
      <p:ext uri="{BB962C8B-B14F-4D97-AF65-F5344CB8AC3E}">
        <p14:creationId xmlns:p14="http://schemas.microsoft.com/office/powerpoint/2010/main" val="128010012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Icon Position</a:t>
            </a:r>
            <a:endParaRPr lang="en-US" dirty="0"/>
          </a:p>
        </p:txBody>
      </p:sp>
      <p:pic>
        <p:nvPicPr>
          <p:cNvPr id="9" name="Picture 8"/>
          <p:cNvPicPr>
            <a:picLocks noChangeAspect="1"/>
          </p:cNvPicPr>
          <p:nvPr/>
        </p:nvPicPr>
        <p:blipFill>
          <a:blip r:embed="rId2"/>
          <a:stretch>
            <a:fillRect/>
          </a:stretch>
        </p:blipFill>
        <p:spPr>
          <a:xfrm>
            <a:off x="2273300" y="5922792"/>
            <a:ext cx="495300" cy="469900"/>
          </a:xfrm>
          <a:prstGeom prst="rect">
            <a:avLst/>
          </a:prstGeom>
        </p:spPr>
      </p:pic>
      <p:sp>
        <p:nvSpPr>
          <p:cNvPr id="10" name="Rectangle 9"/>
          <p:cNvSpPr/>
          <p:nvPr/>
        </p:nvSpPr>
        <p:spPr>
          <a:xfrm>
            <a:off x="4826000" y="1855167"/>
            <a:ext cx="3959726" cy="461665"/>
          </a:xfrm>
          <a:prstGeom prst="rect">
            <a:avLst/>
          </a:prstGeom>
        </p:spPr>
        <p:txBody>
          <a:bodyPr wrap="square">
            <a:spAutoFit/>
          </a:bodyPr>
          <a:lstStyle/>
          <a:p>
            <a:r>
              <a:rPr lang="en-US" sz="2400" dirty="0" smtClean="0">
                <a:latin typeface="Lucida Console"/>
                <a:cs typeface="Lucida Console"/>
              </a:rPr>
              <a:t>data-</a:t>
            </a:r>
            <a:r>
              <a:rPr lang="en-US" sz="2400" dirty="0" err="1" smtClean="0">
                <a:latin typeface="Lucida Console"/>
                <a:cs typeface="Lucida Console"/>
              </a:rPr>
              <a:t>iconpos</a:t>
            </a:r>
            <a:r>
              <a:rPr lang="en-US" sz="2400" dirty="0" smtClean="0">
                <a:latin typeface="Lucida Console"/>
                <a:cs typeface="Lucida Console"/>
              </a:rPr>
              <a:t>="</a:t>
            </a:r>
            <a:r>
              <a:rPr lang="en-US" sz="2400" dirty="0" smtClean="0">
                <a:solidFill>
                  <a:srgbClr val="FFD25D"/>
                </a:solidFill>
                <a:latin typeface="Lucida Console"/>
                <a:cs typeface="Lucida Console"/>
              </a:rPr>
              <a:t>left</a:t>
            </a:r>
            <a:r>
              <a:rPr lang="en-US" sz="2400" dirty="0" smtClean="0">
                <a:latin typeface="Lucida Console"/>
                <a:cs typeface="Lucida Console"/>
              </a:rPr>
              <a:t>"</a:t>
            </a:r>
            <a:endParaRPr lang="en-US" sz="2400" dirty="0">
              <a:latin typeface="Lucida Console"/>
              <a:cs typeface="Lucida Console"/>
            </a:endParaRPr>
          </a:p>
        </p:txBody>
      </p:sp>
      <p:sp>
        <p:nvSpPr>
          <p:cNvPr id="11" name="Rectangle 10"/>
          <p:cNvSpPr/>
          <p:nvPr/>
        </p:nvSpPr>
        <p:spPr>
          <a:xfrm>
            <a:off x="4826000" y="2765615"/>
            <a:ext cx="3959726" cy="461665"/>
          </a:xfrm>
          <a:prstGeom prst="rect">
            <a:avLst/>
          </a:prstGeom>
        </p:spPr>
        <p:txBody>
          <a:bodyPr wrap="square">
            <a:spAutoFit/>
          </a:bodyPr>
          <a:lstStyle/>
          <a:p>
            <a:r>
              <a:rPr lang="en-US" sz="2400" dirty="0" smtClean="0">
                <a:latin typeface="Lucida Console"/>
                <a:cs typeface="Lucida Console"/>
              </a:rPr>
              <a:t>data-</a:t>
            </a:r>
            <a:r>
              <a:rPr lang="en-US" sz="2400" dirty="0" err="1" smtClean="0">
                <a:latin typeface="Lucida Console"/>
                <a:cs typeface="Lucida Console"/>
              </a:rPr>
              <a:t>iconpos</a:t>
            </a:r>
            <a:r>
              <a:rPr lang="en-US" sz="2400" dirty="0" smtClean="0">
                <a:latin typeface="Lucida Console"/>
                <a:cs typeface="Lucida Console"/>
              </a:rPr>
              <a:t>=</a:t>
            </a:r>
            <a:r>
              <a:rPr lang="en-US" sz="2400" b="1" dirty="0">
                <a:solidFill>
                  <a:srgbClr val="FFFFFF"/>
                </a:solidFill>
                <a:latin typeface="Lucida Console"/>
                <a:cs typeface="Lucida Console"/>
              </a:rPr>
              <a:t>"</a:t>
            </a:r>
            <a:r>
              <a:rPr lang="en-US" sz="2400" dirty="0" smtClean="0">
                <a:solidFill>
                  <a:srgbClr val="FFD25D"/>
                </a:solidFill>
                <a:latin typeface="Lucida Console"/>
                <a:cs typeface="Lucida Console"/>
              </a:rPr>
              <a:t>right</a:t>
            </a:r>
            <a:r>
              <a:rPr lang="en-US" sz="2400" dirty="0" smtClean="0">
                <a:latin typeface="Lucida Console"/>
                <a:cs typeface="Lucida Console"/>
              </a:rPr>
              <a:t>"</a:t>
            </a:r>
            <a:endParaRPr lang="en-US" sz="2400" dirty="0">
              <a:latin typeface="Lucida Console"/>
              <a:cs typeface="Lucida Console"/>
            </a:endParaRPr>
          </a:p>
        </p:txBody>
      </p:sp>
      <p:sp>
        <p:nvSpPr>
          <p:cNvPr id="12" name="Rectangle 11"/>
          <p:cNvSpPr/>
          <p:nvPr/>
        </p:nvSpPr>
        <p:spPr>
          <a:xfrm>
            <a:off x="4826000" y="3823368"/>
            <a:ext cx="3959726" cy="461665"/>
          </a:xfrm>
          <a:prstGeom prst="rect">
            <a:avLst/>
          </a:prstGeom>
        </p:spPr>
        <p:txBody>
          <a:bodyPr wrap="square">
            <a:spAutoFit/>
          </a:bodyPr>
          <a:lstStyle/>
          <a:p>
            <a:r>
              <a:rPr lang="en-US" sz="2400" dirty="0" smtClean="0">
                <a:latin typeface="Lucida Console"/>
                <a:cs typeface="Lucida Console"/>
              </a:rPr>
              <a:t>data-</a:t>
            </a:r>
            <a:r>
              <a:rPr lang="en-US" sz="2400" dirty="0" err="1" smtClean="0">
                <a:latin typeface="Lucida Console"/>
                <a:cs typeface="Lucida Console"/>
              </a:rPr>
              <a:t>iconpos</a:t>
            </a:r>
            <a:r>
              <a:rPr lang="en-US" sz="2400" dirty="0" smtClean="0">
                <a:latin typeface="Lucida Console"/>
                <a:cs typeface="Lucida Console"/>
              </a:rPr>
              <a:t>=</a:t>
            </a:r>
            <a:r>
              <a:rPr lang="en-US" sz="2400" b="1" dirty="0">
                <a:solidFill>
                  <a:srgbClr val="FFFFFF"/>
                </a:solidFill>
                <a:latin typeface="Lucida Console"/>
                <a:cs typeface="Lucida Console"/>
              </a:rPr>
              <a:t>"</a:t>
            </a:r>
            <a:r>
              <a:rPr lang="en-US" sz="2400" dirty="0" smtClean="0">
                <a:solidFill>
                  <a:srgbClr val="FFD25D"/>
                </a:solidFill>
                <a:latin typeface="Lucida Console"/>
                <a:cs typeface="Lucida Console"/>
              </a:rPr>
              <a:t>top</a:t>
            </a:r>
            <a:r>
              <a:rPr lang="en-US" sz="2400" dirty="0" smtClean="0">
                <a:latin typeface="Lucida Console"/>
                <a:cs typeface="Lucida Console"/>
              </a:rPr>
              <a:t>"</a:t>
            </a:r>
            <a:endParaRPr lang="en-US" sz="2400" dirty="0">
              <a:latin typeface="Lucida Console"/>
              <a:cs typeface="Lucida Console"/>
            </a:endParaRPr>
          </a:p>
        </p:txBody>
      </p:sp>
      <p:sp>
        <p:nvSpPr>
          <p:cNvPr id="13" name="Rectangle 12"/>
          <p:cNvSpPr/>
          <p:nvPr/>
        </p:nvSpPr>
        <p:spPr>
          <a:xfrm>
            <a:off x="4826000" y="4928463"/>
            <a:ext cx="4318000" cy="461665"/>
          </a:xfrm>
          <a:prstGeom prst="rect">
            <a:avLst/>
          </a:prstGeom>
        </p:spPr>
        <p:txBody>
          <a:bodyPr wrap="square">
            <a:spAutoFit/>
          </a:bodyPr>
          <a:lstStyle/>
          <a:p>
            <a:r>
              <a:rPr lang="en-US" sz="2400" dirty="0" smtClean="0">
                <a:latin typeface="Lucida Console"/>
                <a:cs typeface="Lucida Console"/>
              </a:rPr>
              <a:t>data-</a:t>
            </a:r>
            <a:r>
              <a:rPr lang="en-US" sz="2400" dirty="0" err="1" smtClean="0">
                <a:latin typeface="Lucida Console"/>
                <a:cs typeface="Lucida Console"/>
              </a:rPr>
              <a:t>iconpos</a:t>
            </a:r>
            <a:r>
              <a:rPr lang="en-US" sz="2400" dirty="0" smtClean="0">
                <a:latin typeface="Lucida Console"/>
                <a:cs typeface="Lucida Console"/>
              </a:rPr>
              <a:t>=</a:t>
            </a:r>
            <a:r>
              <a:rPr lang="en-US" sz="2400" b="1" dirty="0">
                <a:solidFill>
                  <a:srgbClr val="FFFFFF"/>
                </a:solidFill>
                <a:latin typeface="Lucida Console"/>
                <a:cs typeface="Lucida Console"/>
              </a:rPr>
              <a:t>"</a:t>
            </a:r>
            <a:r>
              <a:rPr lang="en-US" sz="2400" dirty="0" smtClean="0">
                <a:solidFill>
                  <a:srgbClr val="FFD25D"/>
                </a:solidFill>
                <a:latin typeface="Lucida Console"/>
                <a:cs typeface="Lucida Console"/>
              </a:rPr>
              <a:t>bottom</a:t>
            </a:r>
            <a:r>
              <a:rPr lang="en-US" sz="2400" dirty="0" smtClean="0">
                <a:latin typeface="Lucida Console"/>
                <a:cs typeface="Lucida Console"/>
              </a:rPr>
              <a:t>"</a:t>
            </a:r>
            <a:endParaRPr lang="en-US" sz="2400" dirty="0">
              <a:latin typeface="Lucida Console"/>
              <a:cs typeface="Lucida Console"/>
            </a:endParaRPr>
          </a:p>
        </p:txBody>
      </p:sp>
      <p:sp>
        <p:nvSpPr>
          <p:cNvPr id="14" name="Rectangle 13"/>
          <p:cNvSpPr/>
          <p:nvPr/>
        </p:nvSpPr>
        <p:spPr>
          <a:xfrm>
            <a:off x="4826000" y="5931027"/>
            <a:ext cx="4318000" cy="461665"/>
          </a:xfrm>
          <a:prstGeom prst="rect">
            <a:avLst/>
          </a:prstGeom>
        </p:spPr>
        <p:txBody>
          <a:bodyPr wrap="square">
            <a:spAutoFit/>
          </a:bodyPr>
          <a:lstStyle/>
          <a:p>
            <a:r>
              <a:rPr lang="en-US" sz="2400" dirty="0" smtClean="0">
                <a:latin typeface="Lucida Console"/>
                <a:cs typeface="Lucida Console"/>
              </a:rPr>
              <a:t>data-</a:t>
            </a:r>
            <a:r>
              <a:rPr lang="en-US" sz="2400" dirty="0" err="1" smtClean="0">
                <a:latin typeface="Lucida Console"/>
                <a:cs typeface="Lucida Console"/>
              </a:rPr>
              <a:t>iconpos</a:t>
            </a:r>
            <a:r>
              <a:rPr lang="en-US" sz="2400" dirty="0" smtClean="0">
                <a:latin typeface="Lucida Console"/>
                <a:cs typeface="Lucida Console"/>
              </a:rPr>
              <a:t>=”</a:t>
            </a:r>
            <a:r>
              <a:rPr lang="en-US" sz="2400" dirty="0" err="1" smtClean="0">
                <a:solidFill>
                  <a:srgbClr val="FFD25D"/>
                </a:solidFill>
                <a:latin typeface="Lucida Console"/>
                <a:cs typeface="Lucida Console"/>
              </a:rPr>
              <a:t>notext</a:t>
            </a:r>
            <a:r>
              <a:rPr lang="en-US" sz="2400" dirty="0" smtClean="0">
                <a:latin typeface="Lucida Console"/>
                <a:cs typeface="Lucida Console"/>
              </a:rPr>
              <a:t>"</a:t>
            </a:r>
            <a:endParaRPr lang="en-US" sz="2400" dirty="0">
              <a:latin typeface="Lucida Console"/>
              <a:cs typeface="Lucida Console"/>
            </a:endParaRPr>
          </a:p>
        </p:txBody>
      </p:sp>
      <p:pic>
        <p:nvPicPr>
          <p:cNvPr id="3" name="Picture 2" descr="iconPositioning.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18" y="1991726"/>
            <a:ext cx="4652182" cy="3340340"/>
          </a:xfrm>
          <a:prstGeom prst="rect">
            <a:avLst/>
          </a:prstGeom>
        </p:spPr>
      </p:pic>
    </p:spTree>
    <p:extLst>
      <p:ext uri="{BB962C8B-B14F-4D97-AF65-F5344CB8AC3E}">
        <p14:creationId xmlns:p14="http://schemas.microsoft.com/office/powerpoint/2010/main" val="392897196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buttons</a:t>
            </a:r>
            <a:endParaRPr lang="en-US" dirty="0"/>
          </a:p>
        </p:txBody>
      </p:sp>
      <p:sp>
        <p:nvSpPr>
          <p:cNvPr id="19" name="Content Placeholder 18"/>
          <p:cNvSpPr>
            <a:spLocks noGrp="1"/>
          </p:cNvSpPr>
          <p:nvPr>
            <p:ph idx="1"/>
          </p:nvPr>
        </p:nvSpPr>
        <p:spPr/>
        <p:txBody>
          <a:bodyPr/>
          <a:lstStyle/>
          <a:p>
            <a:endParaRPr lang="en-US" dirty="0" smtClean="0"/>
          </a:p>
          <a:p>
            <a:r>
              <a:rPr lang="en-US" dirty="0" smtClean="0"/>
              <a:t>Standard: </a:t>
            </a:r>
          </a:p>
          <a:p>
            <a:pPr>
              <a:buNone/>
            </a:pPr>
            <a:r>
              <a:rPr lang="en-US" dirty="0" smtClean="0"/>
              <a:t>	page wide</a:t>
            </a:r>
          </a:p>
          <a:p>
            <a:pPr>
              <a:buNone/>
            </a:pPr>
            <a:endParaRPr lang="en-US" dirty="0" smtClean="0"/>
          </a:p>
          <a:p>
            <a:r>
              <a:rPr lang="en-US" dirty="0" smtClean="0"/>
              <a:t>Inline: </a:t>
            </a:r>
          </a:p>
          <a:p>
            <a:pPr>
              <a:buNone/>
            </a:pPr>
            <a:r>
              <a:rPr lang="en-US" dirty="0" smtClean="0"/>
              <a:t>	more compact</a:t>
            </a:r>
            <a:endParaRPr lang="en-US" dirty="0"/>
          </a:p>
        </p:txBody>
      </p:sp>
      <p:pic>
        <p:nvPicPr>
          <p:cNvPr id="4" name="Picture 3" descr="button.tiff"/>
          <p:cNvPicPr>
            <a:picLocks noChangeAspect="1"/>
          </p:cNvPicPr>
          <p:nvPr/>
        </p:nvPicPr>
        <p:blipFill>
          <a:blip r:embed="rId2"/>
          <a:stretch>
            <a:fillRect/>
          </a:stretch>
        </p:blipFill>
        <p:spPr>
          <a:xfrm>
            <a:off x="4430000" y="2459789"/>
            <a:ext cx="4550905" cy="787400"/>
          </a:xfrm>
          <a:prstGeom prst="rect">
            <a:avLst/>
          </a:prstGeom>
        </p:spPr>
      </p:pic>
      <p:pic>
        <p:nvPicPr>
          <p:cNvPr id="5" name="Picture 4" descr="button2.tiff"/>
          <p:cNvPicPr>
            <a:picLocks noChangeAspect="1"/>
          </p:cNvPicPr>
          <p:nvPr/>
        </p:nvPicPr>
        <p:blipFill>
          <a:blip r:embed="rId3"/>
          <a:stretch>
            <a:fillRect/>
          </a:stretch>
        </p:blipFill>
        <p:spPr>
          <a:xfrm>
            <a:off x="5983705" y="5265830"/>
            <a:ext cx="2997200" cy="787400"/>
          </a:xfrm>
          <a:prstGeom prst="rect">
            <a:avLst/>
          </a:prstGeom>
        </p:spPr>
      </p:pic>
      <p:pic>
        <p:nvPicPr>
          <p:cNvPr id="14" name="Picture 13" descr="button1.tiff"/>
          <p:cNvPicPr>
            <a:picLocks noChangeAspect="1"/>
          </p:cNvPicPr>
          <p:nvPr/>
        </p:nvPicPr>
        <p:blipFill>
          <a:blip r:embed="rId4"/>
          <a:stretch>
            <a:fillRect/>
          </a:stretch>
        </p:blipFill>
        <p:spPr>
          <a:xfrm>
            <a:off x="7368005" y="3998161"/>
            <a:ext cx="1612900" cy="800100"/>
          </a:xfrm>
          <a:prstGeom prst="rect">
            <a:avLst/>
          </a:prstGeom>
        </p:spPr>
      </p:pic>
      <p:sp>
        <p:nvSpPr>
          <p:cNvPr id="20" name="Rectangle 19"/>
          <p:cNvSpPr/>
          <p:nvPr/>
        </p:nvSpPr>
        <p:spPr>
          <a:xfrm>
            <a:off x="4430000" y="4213545"/>
            <a:ext cx="2688206" cy="369332"/>
          </a:xfrm>
          <a:prstGeom prst="rect">
            <a:avLst/>
          </a:prstGeom>
        </p:spPr>
        <p:txBody>
          <a:bodyPr wrap="none">
            <a:spAutoFit/>
          </a:bodyPr>
          <a:lstStyle/>
          <a:p>
            <a:r>
              <a:rPr lang="en-US" dirty="0" smtClean="0">
                <a:solidFill>
                  <a:schemeClr val="accent1">
                    <a:lumMod val="60000"/>
                    <a:lumOff val="40000"/>
                  </a:schemeClr>
                </a:solidFill>
                <a:latin typeface="Lucida Console"/>
                <a:cs typeface="Lucida Console"/>
              </a:rPr>
              <a:t>data-inline="true"</a:t>
            </a:r>
            <a:endParaRPr lang="en-US" dirty="0">
              <a:solidFill>
                <a:schemeClr val="accent1">
                  <a:lumMod val="60000"/>
                  <a:lumOff val="40000"/>
                </a:schemeClr>
              </a:solidFill>
              <a:latin typeface="Lucida Console"/>
              <a:cs typeface="Lucida Console"/>
            </a:endParaRPr>
          </a:p>
        </p:txBody>
      </p:sp>
      <p:sp>
        <p:nvSpPr>
          <p:cNvPr id="21" name="Rectangle 20"/>
          <p:cNvSpPr/>
          <p:nvPr/>
        </p:nvSpPr>
        <p:spPr>
          <a:xfrm>
            <a:off x="200520" y="5072652"/>
            <a:ext cx="9144000" cy="1754327"/>
          </a:xfrm>
          <a:prstGeom prst="rect">
            <a:avLst/>
          </a:prstGeom>
        </p:spPr>
        <p:txBody>
          <a:bodyPr wrap="square">
            <a:spAutoFit/>
          </a:bodyPr>
          <a:lstStyle/>
          <a:p>
            <a:r>
              <a:rPr lang="en-US" dirty="0" smtClean="0">
                <a:latin typeface="Lucida Console"/>
                <a:cs typeface="Lucida Console"/>
              </a:rPr>
              <a:t>&lt;input type=“button”</a:t>
            </a:r>
          </a:p>
          <a:p>
            <a:r>
              <a:rPr lang="en-US" dirty="0" smtClean="0">
                <a:solidFill>
                  <a:srgbClr val="FFD25D"/>
                </a:solidFill>
                <a:latin typeface="Lucida Console"/>
                <a:cs typeface="Lucida Console"/>
              </a:rPr>
              <a:t>data-inline="true” </a:t>
            </a:r>
            <a:r>
              <a:rPr lang="en-US" dirty="0" smtClean="0">
                <a:latin typeface="Lucida Console"/>
                <a:cs typeface="Lucida Console"/>
              </a:rPr>
              <a:t>value=“Cancel”&gt;</a:t>
            </a:r>
          </a:p>
          <a:p>
            <a:endParaRPr lang="en-US" dirty="0" smtClean="0">
              <a:latin typeface="Lucida Console"/>
              <a:cs typeface="Lucida Console"/>
            </a:endParaRPr>
          </a:p>
          <a:p>
            <a:endParaRPr lang="en-US" dirty="0" smtClean="0">
              <a:latin typeface="Lucida Console"/>
              <a:cs typeface="Lucida Console"/>
            </a:endParaRPr>
          </a:p>
          <a:p>
            <a:r>
              <a:rPr lang="en-US" dirty="0" smtClean="0">
                <a:latin typeface="Lucida Console"/>
                <a:cs typeface="Lucida Console"/>
              </a:rPr>
              <a:t>&lt;a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 class=“</a:t>
            </a:r>
            <a:r>
              <a:rPr lang="en-US" dirty="0" err="1" smtClean="0">
                <a:latin typeface="Lucida Console"/>
                <a:cs typeface="Lucida Console"/>
              </a:rPr>
              <a:t>bui-btn</a:t>
            </a:r>
            <a:r>
              <a:rPr lang="en-US" dirty="0" smtClean="0">
                <a:latin typeface="Lucida Console"/>
                <a:cs typeface="Lucida Console"/>
              </a:rPr>
              <a:t> </a:t>
            </a:r>
            <a:r>
              <a:rPr lang="en-US" dirty="0" err="1" smtClean="0">
                <a:solidFill>
                  <a:srgbClr val="FFD25D"/>
                </a:solidFill>
                <a:latin typeface="Lucida Console"/>
                <a:cs typeface="Lucida Console"/>
              </a:rPr>
              <a:t>ui</a:t>
            </a:r>
            <a:r>
              <a:rPr lang="en-US" dirty="0" smtClean="0">
                <a:solidFill>
                  <a:srgbClr val="FFD25D"/>
                </a:solidFill>
                <a:latin typeface="Lucida Console"/>
                <a:cs typeface="Lucida Console"/>
              </a:rPr>
              <a:t>-</a:t>
            </a:r>
            <a:r>
              <a:rPr lang="en-US" dirty="0" err="1" smtClean="0">
                <a:solidFill>
                  <a:srgbClr val="FFD25D"/>
                </a:solidFill>
                <a:latin typeface="Lucida Console"/>
                <a:cs typeface="Lucida Console"/>
              </a:rPr>
              <a:t>btn</a:t>
            </a:r>
            <a:r>
              <a:rPr lang="en-US" dirty="0" smtClean="0">
                <a:solidFill>
                  <a:srgbClr val="FFD25D"/>
                </a:solidFill>
                <a:latin typeface="Lucida Console"/>
                <a:cs typeface="Lucida Console"/>
              </a:rPr>
              <a:t>-inline </a:t>
            </a:r>
            <a:r>
              <a:rPr lang="en-US" dirty="0" err="1" smtClean="0">
                <a:latin typeface="Lucida Console"/>
                <a:cs typeface="Lucida Console"/>
              </a:rPr>
              <a:t>ui</a:t>
            </a:r>
            <a:r>
              <a:rPr lang="en-US" dirty="0" smtClean="0">
                <a:latin typeface="Lucida Console"/>
                <a:cs typeface="Lucida Console"/>
              </a:rPr>
              <a:t>-</a:t>
            </a:r>
            <a:r>
              <a:rPr lang="en-US" dirty="0" err="1" smtClean="0">
                <a:latin typeface="Lucida Console"/>
                <a:cs typeface="Lucida Console"/>
              </a:rPr>
              <a:t>btn</a:t>
            </a:r>
            <a:r>
              <a:rPr lang="en-US" dirty="0" smtClean="0">
                <a:latin typeface="Lucida Console"/>
                <a:cs typeface="Lucida Console"/>
              </a:rPr>
              <a:t>-b”&gt; Save&lt;/a&gt;</a:t>
            </a:r>
            <a:endParaRPr lang="en-US"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01145" y="2372855"/>
            <a:ext cx="8536800" cy="1015663"/>
          </a:xfrm>
          <a:prstGeom prst="rect">
            <a:avLst/>
          </a:prstGeom>
          <a:noFill/>
        </p:spPr>
        <p:txBody>
          <a:bodyPr wrap="square" rtlCol="0">
            <a:spAutoFit/>
          </a:bodyPr>
          <a:lstStyle/>
          <a:p>
            <a:pPr algn="ctr"/>
            <a:r>
              <a:rPr lang="en-US" sz="6000" dirty="0" smtClean="0"/>
              <a:t>Toolbars</a:t>
            </a:r>
            <a:endParaRPr lang="en-US" sz="6000" dirty="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bars</a:t>
            </a:r>
            <a:endParaRPr lang="en-US" dirty="0"/>
          </a:p>
        </p:txBody>
      </p:sp>
      <p:sp>
        <p:nvSpPr>
          <p:cNvPr id="3" name="Content Placeholder 2"/>
          <p:cNvSpPr>
            <a:spLocks noGrp="1"/>
          </p:cNvSpPr>
          <p:nvPr>
            <p:ph idx="1"/>
          </p:nvPr>
        </p:nvSpPr>
        <p:spPr>
          <a:xfrm>
            <a:off x="457200" y="1832266"/>
            <a:ext cx="8229600" cy="2091688"/>
          </a:xfrm>
        </p:spPr>
        <p:txBody>
          <a:bodyPr/>
          <a:lstStyle/>
          <a:p>
            <a:r>
              <a:rPr lang="en-US" dirty="0" smtClean="0"/>
              <a:t>Standard</a:t>
            </a:r>
          </a:p>
          <a:p>
            <a:endParaRPr lang="en-US" dirty="0" smtClean="0"/>
          </a:p>
          <a:p>
            <a:endParaRPr lang="en-US" dirty="0" smtClean="0"/>
          </a:p>
          <a:p>
            <a:endParaRPr lang="en-US" dirty="0" smtClean="0"/>
          </a:p>
          <a:p>
            <a:endParaRPr lang="en-US" dirty="0" smtClean="0"/>
          </a:p>
          <a:p>
            <a:endParaRPr lang="en-US" dirty="0" smtClean="0"/>
          </a:p>
          <a:p>
            <a:endParaRPr lang="en-US" sz="4000" dirty="0" smtClean="0"/>
          </a:p>
          <a:p>
            <a:pPr>
              <a:buNone/>
            </a:pPr>
            <a:endParaRPr lang="en-US" sz="4000" dirty="0" smtClean="0"/>
          </a:p>
          <a:p>
            <a:endParaRPr lang="en-US" dirty="0"/>
          </a:p>
        </p:txBody>
      </p:sp>
      <p:pic>
        <p:nvPicPr>
          <p:cNvPr id="4" name="Picture 3" descr="header1.tiff"/>
          <p:cNvPicPr>
            <a:picLocks noChangeAspect="1"/>
          </p:cNvPicPr>
          <p:nvPr/>
        </p:nvPicPr>
        <p:blipFill>
          <a:blip r:embed="rId2"/>
          <a:stretch>
            <a:fillRect/>
          </a:stretch>
        </p:blipFill>
        <p:spPr>
          <a:xfrm>
            <a:off x="1815790" y="2854711"/>
            <a:ext cx="5524500" cy="609600"/>
          </a:xfrm>
          <a:prstGeom prst="rect">
            <a:avLst/>
          </a:prstGeom>
        </p:spPr>
      </p:pic>
      <p:sp>
        <p:nvSpPr>
          <p:cNvPr id="10" name="Rectangle 9"/>
          <p:cNvSpPr/>
          <p:nvPr/>
        </p:nvSpPr>
        <p:spPr>
          <a:xfrm>
            <a:off x="457200" y="4694475"/>
            <a:ext cx="8229600" cy="1200328"/>
          </a:xfrm>
          <a:prstGeom prst="rect">
            <a:avLst/>
          </a:prstGeom>
        </p:spPr>
        <p:txBody>
          <a:bodyPr wrap="square">
            <a:spAutoFit/>
          </a:bodyPr>
          <a:lstStyle/>
          <a:p>
            <a:pPr>
              <a:buNone/>
            </a:pPr>
            <a:r>
              <a:rPr lang="en-US" sz="2400" b="1" dirty="0" smtClean="0">
                <a:solidFill>
                  <a:schemeClr val="accent1">
                    <a:lumMod val="60000"/>
                    <a:lumOff val="40000"/>
                  </a:schemeClr>
                </a:solidFill>
                <a:latin typeface="Lucida Console"/>
                <a:cs typeface="Lucida Console"/>
              </a:rPr>
              <a:t>&lt;div data-role="header”&gt;</a:t>
            </a:r>
          </a:p>
          <a:p>
            <a:pPr>
              <a:buNone/>
            </a:pPr>
            <a:r>
              <a:rPr lang="en-US" sz="2400" b="1" dirty="0" smtClean="0">
                <a:solidFill>
                  <a:schemeClr val="accent1">
                    <a:lumMod val="60000"/>
                    <a:lumOff val="40000"/>
                  </a:schemeClr>
                </a:solidFill>
                <a:latin typeface="Lucida Console"/>
                <a:cs typeface="Lucida Console"/>
              </a:rPr>
              <a:t>		&lt;h1&gt;Edit Contact&lt;/h1&gt;</a:t>
            </a:r>
          </a:p>
          <a:p>
            <a:pPr>
              <a:buNone/>
            </a:pPr>
            <a:r>
              <a:rPr lang="en-US" sz="2400" b="1" dirty="0" smtClean="0">
                <a:solidFill>
                  <a:schemeClr val="accent1">
                    <a:lumMod val="60000"/>
                    <a:lumOff val="40000"/>
                  </a:schemeClr>
                </a:solidFill>
                <a:latin typeface="Lucida Console"/>
                <a:cs typeface="Lucida Console"/>
              </a:rPr>
              <a:t>&lt;/div&gt;</a:t>
            </a:r>
            <a:endParaRPr lang="en-US" sz="2400" dirty="0" smtClean="0">
              <a:solidFill>
                <a:schemeClr val="accent1">
                  <a:lumMod val="60000"/>
                  <a:lumOff val="40000"/>
                </a:schemeClr>
              </a:solidFill>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bars</a:t>
            </a:r>
            <a:endParaRPr lang="en-US" dirty="0"/>
          </a:p>
        </p:txBody>
      </p:sp>
      <p:sp>
        <p:nvSpPr>
          <p:cNvPr id="3" name="Content Placeholder 2"/>
          <p:cNvSpPr>
            <a:spLocks noGrp="1"/>
          </p:cNvSpPr>
          <p:nvPr>
            <p:ph idx="1"/>
          </p:nvPr>
        </p:nvSpPr>
        <p:spPr>
          <a:xfrm>
            <a:off x="0" y="1775192"/>
            <a:ext cx="9144000" cy="1699432"/>
          </a:xfrm>
        </p:spPr>
        <p:txBody>
          <a:bodyPr>
            <a:normAutofit fontScale="85000" lnSpcReduction="10000"/>
          </a:bodyPr>
          <a:lstStyle/>
          <a:p>
            <a:r>
              <a:rPr lang="en-US" dirty="0" smtClean="0"/>
              <a:t>Links in header are automatically turned into buttons</a:t>
            </a:r>
          </a:p>
          <a:p>
            <a:r>
              <a:rPr lang="en-US" dirty="0" smtClean="0"/>
              <a:t>Button </a:t>
            </a:r>
            <a:r>
              <a:rPr lang="en-US" dirty="0"/>
              <a:t>position</a:t>
            </a:r>
          </a:p>
          <a:p>
            <a:pPr lvl="1"/>
            <a:r>
              <a:rPr lang="en-US" dirty="0"/>
              <a:t>add the class of </a:t>
            </a:r>
            <a:r>
              <a:rPr lang="en-US" dirty="0" err="1">
                <a:latin typeface="Lucida Console"/>
                <a:cs typeface="Lucida Console"/>
              </a:rPr>
              <a:t>ui</a:t>
            </a:r>
            <a:r>
              <a:rPr lang="en-US" dirty="0">
                <a:latin typeface="Lucida Console"/>
                <a:cs typeface="Lucida Console"/>
              </a:rPr>
              <a:t>-</a:t>
            </a:r>
            <a:r>
              <a:rPr lang="en-US" dirty="0" err="1">
                <a:latin typeface="Lucida Console"/>
                <a:cs typeface="Lucida Console"/>
              </a:rPr>
              <a:t>btn</a:t>
            </a:r>
            <a:r>
              <a:rPr lang="en-US" dirty="0">
                <a:latin typeface="Lucida Console"/>
                <a:cs typeface="Lucida Console"/>
              </a:rPr>
              <a:t>-left</a:t>
            </a:r>
            <a:r>
              <a:rPr lang="en-US" dirty="0"/>
              <a:t> or </a:t>
            </a:r>
            <a:r>
              <a:rPr lang="en-US" dirty="0" err="1">
                <a:latin typeface="Lucida Console"/>
                <a:cs typeface="Lucida Console"/>
              </a:rPr>
              <a:t>ui</a:t>
            </a:r>
            <a:r>
              <a:rPr lang="en-US" dirty="0">
                <a:latin typeface="Lucida Console"/>
                <a:cs typeface="Lucida Console"/>
              </a:rPr>
              <a:t>-</a:t>
            </a:r>
            <a:r>
              <a:rPr lang="en-US" dirty="0" err="1">
                <a:latin typeface="Lucida Console"/>
                <a:cs typeface="Lucida Console"/>
              </a:rPr>
              <a:t>btn</a:t>
            </a:r>
            <a:r>
              <a:rPr lang="en-US" dirty="0">
                <a:latin typeface="Lucida Console"/>
                <a:cs typeface="Lucida Console"/>
              </a:rPr>
              <a:t>-right</a:t>
            </a:r>
            <a:r>
              <a:rPr lang="en-US" dirty="0"/>
              <a:t> to the anchor.</a:t>
            </a:r>
          </a:p>
          <a:p>
            <a:pPr lvl="1"/>
            <a:endParaRPr lang="en-US" dirty="0" smtClean="0"/>
          </a:p>
          <a:p>
            <a:endParaRPr lang="en-US" dirty="0" smtClean="0"/>
          </a:p>
          <a:p>
            <a:endParaRPr lang="en-US" sz="4000" dirty="0" smtClean="0"/>
          </a:p>
          <a:p>
            <a:endParaRPr lang="en-US" sz="4000" dirty="0" smtClean="0"/>
          </a:p>
          <a:p>
            <a:endParaRPr lang="en-US" dirty="0"/>
          </a:p>
        </p:txBody>
      </p:sp>
      <p:sp>
        <p:nvSpPr>
          <p:cNvPr id="9" name="Rectangle 8"/>
          <p:cNvSpPr/>
          <p:nvPr/>
        </p:nvSpPr>
        <p:spPr>
          <a:xfrm>
            <a:off x="116786" y="4358725"/>
            <a:ext cx="8850372" cy="2308324"/>
          </a:xfrm>
          <a:prstGeom prst="rect">
            <a:avLst/>
          </a:prstGeom>
        </p:spPr>
        <p:txBody>
          <a:bodyPr wrap="square">
            <a:spAutoFit/>
          </a:bodyPr>
          <a:lstStyle/>
          <a:p>
            <a:r>
              <a:rPr lang="en-US" b="1" dirty="0">
                <a:latin typeface="Lucida Console"/>
                <a:cs typeface="Lucida Console"/>
              </a:rPr>
              <a:t>&lt;div data-role="header"&gt;    </a:t>
            </a:r>
            <a:endParaRPr lang="en-US" b="1" dirty="0" smtClean="0">
              <a:latin typeface="Lucida Console"/>
              <a:cs typeface="Lucida Console"/>
            </a:endParaRPr>
          </a:p>
          <a:p>
            <a:r>
              <a:rPr lang="en-US" b="1" dirty="0">
                <a:latin typeface="Lucida Console"/>
                <a:cs typeface="Lucida Console"/>
              </a:rPr>
              <a:t>	</a:t>
            </a:r>
            <a:r>
              <a:rPr lang="en-US" b="1" dirty="0" smtClean="0">
                <a:latin typeface="Lucida Console"/>
                <a:cs typeface="Lucida Console"/>
              </a:rPr>
              <a:t>&lt;</a:t>
            </a:r>
            <a:r>
              <a:rPr lang="en-US" b="1" dirty="0">
                <a:latin typeface="Lucida Console"/>
                <a:cs typeface="Lucida Console"/>
              </a:rPr>
              <a:t>a </a:t>
            </a:r>
            <a:r>
              <a:rPr lang="en-US" b="1" dirty="0" err="1">
                <a:latin typeface="Lucida Console"/>
                <a:cs typeface="Lucida Console"/>
              </a:rPr>
              <a:t>href</a:t>
            </a:r>
            <a:r>
              <a:rPr lang="en-US" b="1" dirty="0">
                <a:latin typeface="Lucida Console"/>
                <a:cs typeface="Lucida Console"/>
              </a:rPr>
              <a:t>="#" class="</a:t>
            </a:r>
            <a:r>
              <a:rPr lang="en-US" b="1" dirty="0" err="1">
                <a:latin typeface="Lucida Console"/>
                <a:cs typeface="Lucida Console"/>
              </a:rPr>
              <a:t>ui</a:t>
            </a:r>
            <a:r>
              <a:rPr lang="en-US" b="1" dirty="0">
                <a:latin typeface="Lucida Console"/>
                <a:cs typeface="Lucida Console"/>
              </a:rPr>
              <a:t>-</a:t>
            </a:r>
            <a:r>
              <a:rPr lang="en-US" b="1" dirty="0" err="1">
                <a:latin typeface="Lucida Console"/>
                <a:cs typeface="Lucida Console"/>
              </a:rPr>
              <a:t>btn</a:t>
            </a:r>
            <a:r>
              <a:rPr lang="en-US" b="1" dirty="0">
                <a:latin typeface="Lucida Console"/>
                <a:cs typeface="Lucida Console"/>
              </a:rPr>
              <a:t>-left </a:t>
            </a:r>
            <a:r>
              <a:rPr lang="en-US" b="1" dirty="0" err="1">
                <a:latin typeface="Lucida Console"/>
                <a:cs typeface="Lucida Console"/>
              </a:rPr>
              <a:t>ui-btn</a:t>
            </a:r>
            <a:r>
              <a:rPr lang="en-US" b="1" dirty="0">
                <a:latin typeface="Lucida Console"/>
                <a:cs typeface="Lucida Console"/>
              </a:rPr>
              <a:t> </a:t>
            </a:r>
            <a:r>
              <a:rPr lang="en-US" b="1" dirty="0" err="1">
                <a:latin typeface="Lucida Console"/>
                <a:cs typeface="Lucida Console"/>
              </a:rPr>
              <a:t>ui</a:t>
            </a:r>
            <a:r>
              <a:rPr lang="en-US" b="1" dirty="0">
                <a:latin typeface="Lucida Console"/>
                <a:cs typeface="Lucida Console"/>
              </a:rPr>
              <a:t>-</a:t>
            </a:r>
            <a:r>
              <a:rPr lang="en-US" b="1" dirty="0" err="1">
                <a:latin typeface="Lucida Console"/>
                <a:cs typeface="Lucida Console"/>
              </a:rPr>
              <a:t>btn</a:t>
            </a:r>
            <a:r>
              <a:rPr lang="en-US" b="1" dirty="0">
                <a:latin typeface="Lucida Console"/>
                <a:cs typeface="Lucida Console"/>
              </a:rPr>
              <a:t>-inline </a:t>
            </a:r>
            <a:r>
              <a:rPr lang="en-US" b="1" dirty="0" err="1">
                <a:latin typeface="Lucida Console"/>
                <a:cs typeface="Lucida Console"/>
              </a:rPr>
              <a:t>ui</a:t>
            </a:r>
            <a:r>
              <a:rPr lang="en-US" b="1" dirty="0">
                <a:latin typeface="Lucida Console"/>
                <a:cs typeface="Lucida Console"/>
              </a:rPr>
              <a:t>-mini </a:t>
            </a:r>
            <a:r>
              <a:rPr lang="en-US" b="1" dirty="0" err="1">
                <a:latin typeface="Lucida Console"/>
                <a:cs typeface="Lucida Console"/>
              </a:rPr>
              <a:t>ui</a:t>
            </a:r>
            <a:r>
              <a:rPr lang="en-US" b="1" dirty="0">
                <a:latin typeface="Lucida Console"/>
                <a:cs typeface="Lucida Console"/>
              </a:rPr>
              <a:t>-corner-all </a:t>
            </a:r>
            <a:r>
              <a:rPr lang="en-US" b="1" dirty="0" err="1">
                <a:latin typeface="Lucida Console"/>
                <a:cs typeface="Lucida Console"/>
              </a:rPr>
              <a:t>ui</a:t>
            </a:r>
            <a:r>
              <a:rPr lang="en-US" b="1" dirty="0">
                <a:latin typeface="Lucida Console"/>
                <a:cs typeface="Lucida Console"/>
              </a:rPr>
              <a:t>-</a:t>
            </a:r>
            <a:r>
              <a:rPr lang="en-US" b="1" dirty="0" err="1">
                <a:latin typeface="Lucida Console"/>
                <a:cs typeface="Lucida Console"/>
              </a:rPr>
              <a:t>btn</a:t>
            </a:r>
            <a:r>
              <a:rPr lang="en-US" b="1" dirty="0">
                <a:latin typeface="Lucida Console"/>
                <a:cs typeface="Lucida Console"/>
              </a:rPr>
              <a:t>-icon-left </a:t>
            </a:r>
            <a:r>
              <a:rPr lang="en-US" b="1" dirty="0" err="1">
                <a:latin typeface="Lucida Console"/>
                <a:cs typeface="Lucida Console"/>
              </a:rPr>
              <a:t>ui</a:t>
            </a:r>
            <a:r>
              <a:rPr lang="en-US" b="1" dirty="0">
                <a:latin typeface="Lucida Console"/>
                <a:cs typeface="Lucida Console"/>
              </a:rPr>
              <a:t>-icon-delete"&gt;Cancel&lt;/a</a:t>
            </a:r>
            <a:r>
              <a:rPr lang="en-US" b="1" dirty="0" smtClean="0">
                <a:latin typeface="Lucida Console"/>
                <a:cs typeface="Lucida Console"/>
              </a:rPr>
              <a:t>&gt;</a:t>
            </a:r>
          </a:p>
          <a:p>
            <a:r>
              <a:rPr lang="en-US" b="1" dirty="0">
                <a:latin typeface="Lucida Console"/>
                <a:cs typeface="Lucida Console"/>
              </a:rPr>
              <a:t>	</a:t>
            </a:r>
            <a:r>
              <a:rPr lang="en-US" b="1" dirty="0" smtClean="0">
                <a:latin typeface="Lucida Console"/>
                <a:cs typeface="Lucida Console"/>
              </a:rPr>
              <a:t>&lt;</a:t>
            </a:r>
            <a:r>
              <a:rPr lang="en-US" b="1" dirty="0">
                <a:latin typeface="Lucida Console"/>
                <a:cs typeface="Lucida Console"/>
              </a:rPr>
              <a:t>h1&gt;My App&lt;/h1&gt;    </a:t>
            </a:r>
            <a:endParaRPr lang="en-US" b="1" dirty="0" smtClean="0">
              <a:latin typeface="Lucida Console"/>
              <a:cs typeface="Lucida Console"/>
            </a:endParaRPr>
          </a:p>
          <a:p>
            <a:r>
              <a:rPr lang="en-US" b="1" dirty="0">
                <a:latin typeface="Lucida Console"/>
                <a:cs typeface="Lucida Console"/>
              </a:rPr>
              <a:t>	</a:t>
            </a:r>
            <a:r>
              <a:rPr lang="en-US" b="1" dirty="0" smtClean="0">
                <a:latin typeface="Lucida Console"/>
                <a:cs typeface="Lucida Console"/>
              </a:rPr>
              <a:t>&lt;</a:t>
            </a:r>
            <a:r>
              <a:rPr lang="en-US" b="1" dirty="0">
                <a:latin typeface="Lucida Console"/>
                <a:cs typeface="Lucida Console"/>
              </a:rPr>
              <a:t>button class="</a:t>
            </a:r>
            <a:r>
              <a:rPr lang="en-US" b="1" dirty="0" err="1">
                <a:latin typeface="Lucida Console"/>
                <a:cs typeface="Lucida Console"/>
              </a:rPr>
              <a:t>ui</a:t>
            </a:r>
            <a:r>
              <a:rPr lang="en-US" b="1" dirty="0">
                <a:latin typeface="Lucida Console"/>
                <a:cs typeface="Lucida Console"/>
              </a:rPr>
              <a:t>-</a:t>
            </a:r>
            <a:r>
              <a:rPr lang="en-US" b="1" dirty="0" err="1">
                <a:latin typeface="Lucida Console"/>
                <a:cs typeface="Lucida Console"/>
              </a:rPr>
              <a:t>btn</a:t>
            </a:r>
            <a:r>
              <a:rPr lang="en-US" b="1" dirty="0">
                <a:latin typeface="Lucida Console"/>
                <a:cs typeface="Lucida Console"/>
              </a:rPr>
              <a:t>-right </a:t>
            </a:r>
            <a:r>
              <a:rPr lang="en-US" b="1" dirty="0" err="1">
                <a:latin typeface="Lucida Console"/>
                <a:cs typeface="Lucida Console"/>
              </a:rPr>
              <a:t>ui-btn</a:t>
            </a:r>
            <a:r>
              <a:rPr lang="en-US" b="1" dirty="0">
                <a:latin typeface="Lucida Console"/>
                <a:cs typeface="Lucida Console"/>
              </a:rPr>
              <a:t> </a:t>
            </a:r>
            <a:r>
              <a:rPr lang="en-US" b="1" dirty="0" err="1">
                <a:latin typeface="Lucida Console"/>
                <a:cs typeface="Lucida Console"/>
              </a:rPr>
              <a:t>ui</a:t>
            </a:r>
            <a:r>
              <a:rPr lang="en-US" b="1" dirty="0">
                <a:latin typeface="Lucida Console"/>
                <a:cs typeface="Lucida Console"/>
              </a:rPr>
              <a:t>-</a:t>
            </a:r>
            <a:r>
              <a:rPr lang="en-US" b="1" dirty="0" err="1">
                <a:latin typeface="Lucida Console"/>
                <a:cs typeface="Lucida Console"/>
              </a:rPr>
              <a:t>btn</a:t>
            </a:r>
            <a:r>
              <a:rPr lang="en-US" b="1" dirty="0">
                <a:latin typeface="Lucida Console"/>
                <a:cs typeface="Lucida Console"/>
              </a:rPr>
              <a:t>-b </a:t>
            </a:r>
            <a:r>
              <a:rPr lang="en-US" b="1" dirty="0" err="1">
                <a:latin typeface="Lucida Console"/>
                <a:cs typeface="Lucida Console"/>
              </a:rPr>
              <a:t>ui</a:t>
            </a:r>
            <a:r>
              <a:rPr lang="en-US" b="1" dirty="0">
                <a:latin typeface="Lucida Console"/>
                <a:cs typeface="Lucida Console"/>
              </a:rPr>
              <a:t>-</a:t>
            </a:r>
            <a:r>
              <a:rPr lang="en-US" b="1" dirty="0" err="1">
                <a:latin typeface="Lucida Console"/>
                <a:cs typeface="Lucida Console"/>
              </a:rPr>
              <a:t>btn</a:t>
            </a:r>
            <a:r>
              <a:rPr lang="en-US" b="1" dirty="0">
                <a:latin typeface="Lucida Console"/>
                <a:cs typeface="Lucida Console"/>
              </a:rPr>
              <a:t>-inline </a:t>
            </a:r>
            <a:r>
              <a:rPr lang="en-US" b="1" dirty="0" err="1">
                <a:latin typeface="Lucida Console"/>
                <a:cs typeface="Lucida Console"/>
              </a:rPr>
              <a:t>ui</a:t>
            </a:r>
            <a:r>
              <a:rPr lang="en-US" b="1" dirty="0">
                <a:latin typeface="Lucida Console"/>
                <a:cs typeface="Lucida Console"/>
              </a:rPr>
              <a:t>-mini </a:t>
            </a:r>
            <a:r>
              <a:rPr lang="en-US" b="1" dirty="0" err="1">
                <a:latin typeface="Lucida Console"/>
                <a:cs typeface="Lucida Console"/>
              </a:rPr>
              <a:t>ui</a:t>
            </a:r>
            <a:r>
              <a:rPr lang="en-US" b="1" dirty="0">
                <a:latin typeface="Lucida Console"/>
                <a:cs typeface="Lucida Console"/>
              </a:rPr>
              <a:t>-corner-all </a:t>
            </a:r>
            <a:r>
              <a:rPr lang="en-US" b="1" dirty="0" err="1">
                <a:latin typeface="Lucida Console"/>
                <a:cs typeface="Lucida Console"/>
              </a:rPr>
              <a:t>ui</a:t>
            </a:r>
            <a:r>
              <a:rPr lang="en-US" b="1" dirty="0">
                <a:latin typeface="Lucida Console"/>
                <a:cs typeface="Lucida Console"/>
              </a:rPr>
              <a:t>-</a:t>
            </a:r>
            <a:r>
              <a:rPr lang="en-US" b="1" dirty="0" err="1">
                <a:latin typeface="Lucida Console"/>
                <a:cs typeface="Lucida Console"/>
              </a:rPr>
              <a:t>btn</a:t>
            </a:r>
            <a:r>
              <a:rPr lang="en-US" b="1" dirty="0">
                <a:latin typeface="Lucida Console"/>
                <a:cs typeface="Lucida Console"/>
              </a:rPr>
              <a:t>-icon-right </a:t>
            </a:r>
            <a:r>
              <a:rPr lang="en-US" b="1" dirty="0" err="1">
                <a:latin typeface="Lucida Console"/>
                <a:cs typeface="Lucida Console"/>
              </a:rPr>
              <a:t>ui</a:t>
            </a:r>
            <a:r>
              <a:rPr lang="en-US" b="1" dirty="0">
                <a:latin typeface="Lucida Console"/>
                <a:cs typeface="Lucida Console"/>
              </a:rPr>
              <a:t>-icon-check"&gt;Save&lt;/button</a:t>
            </a:r>
            <a:r>
              <a:rPr lang="en-US" b="1" dirty="0" smtClean="0">
                <a:latin typeface="Lucida Console"/>
                <a:cs typeface="Lucida Console"/>
              </a:rPr>
              <a:t>&gt;</a:t>
            </a:r>
          </a:p>
          <a:p>
            <a:r>
              <a:rPr lang="en-US" b="1" dirty="0" smtClean="0">
                <a:latin typeface="Lucida Console"/>
                <a:cs typeface="Lucida Console"/>
              </a:rPr>
              <a:t>&lt;</a:t>
            </a:r>
            <a:r>
              <a:rPr lang="en-US" b="1" dirty="0">
                <a:latin typeface="Lucida Console"/>
                <a:cs typeface="Lucida Console"/>
              </a:rPr>
              <a:t>/div&gt;</a:t>
            </a:r>
            <a:endParaRPr lang="en-US" dirty="0">
              <a:latin typeface="Lucida Console"/>
              <a:cs typeface="Lucida Console"/>
            </a:endParaRPr>
          </a:p>
        </p:txBody>
      </p:sp>
      <p:pic>
        <p:nvPicPr>
          <p:cNvPr id="4" name="Picture 3" descr="ToolbarButtons.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602" y="3472871"/>
            <a:ext cx="8229600" cy="70400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Auto back button</a:t>
            </a:r>
            <a:endParaRPr lang="en-US" dirty="0"/>
          </a:p>
        </p:txBody>
      </p:sp>
      <p:sp>
        <p:nvSpPr>
          <p:cNvPr id="10" name="Content Placeholder 9"/>
          <p:cNvSpPr>
            <a:spLocks noGrp="1"/>
          </p:cNvSpPr>
          <p:nvPr>
            <p:ph idx="1"/>
          </p:nvPr>
        </p:nvSpPr>
        <p:spPr/>
        <p:txBody>
          <a:bodyPr/>
          <a:lstStyle/>
          <a:p>
            <a:r>
              <a:rPr lang="en-US" sz="2800" dirty="0" smtClean="0"/>
              <a:t>Add </a:t>
            </a:r>
            <a:r>
              <a:rPr lang="en-US" sz="2800" dirty="0" smtClean="0">
                <a:latin typeface="Lucida Console"/>
                <a:cs typeface="Lucida Console"/>
              </a:rPr>
              <a:t>data-add-back-</a:t>
            </a:r>
            <a:r>
              <a:rPr lang="en-US" sz="2800" dirty="0" err="1" smtClean="0">
                <a:latin typeface="Lucida Console"/>
                <a:cs typeface="Lucida Console"/>
              </a:rPr>
              <a:t>btn</a:t>
            </a:r>
            <a:r>
              <a:rPr lang="en-US" sz="2800" dirty="0" smtClean="0">
                <a:latin typeface="Lucida Console"/>
                <a:cs typeface="Lucida Console"/>
              </a:rPr>
              <a:t>="true”</a:t>
            </a:r>
            <a:r>
              <a:rPr lang="en-US" sz="2800" dirty="0" smtClean="0"/>
              <a:t> to </a:t>
            </a:r>
            <a:r>
              <a:rPr lang="en-US" sz="2800" smtClean="0"/>
              <a:t>the header </a:t>
            </a:r>
            <a:r>
              <a:rPr lang="en-US" sz="2800" dirty="0" smtClean="0"/>
              <a:t>div</a:t>
            </a:r>
          </a:p>
          <a:p>
            <a:r>
              <a:rPr lang="en-US" sz="2800" dirty="0" smtClean="0"/>
              <a:t>You may add </a:t>
            </a:r>
            <a:r>
              <a:rPr lang="en-US" sz="2800" dirty="0" smtClean="0">
                <a:solidFill>
                  <a:srgbClr val="FFFFFF"/>
                </a:solidFill>
                <a:latin typeface="Lucida Console"/>
                <a:cs typeface="Lucida Console"/>
              </a:rPr>
              <a:t>data-direction="reverse”</a:t>
            </a:r>
            <a:r>
              <a:rPr lang="en-US" sz="2800" dirty="0" smtClean="0">
                <a:solidFill>
                  <a:srgbClr val="FFFFFF"/>
                </a:solidFill>
              </a:rPr>
              <a:t> </a:t>
            </a:r>
            <a:r>
              <a:rPr lang="en-US" sz="2800" dirty="0" smtClean="0"/>
              <a:t>to reverse the transition direction</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4127500" y="3822956"/>
            <a:ext cx="4559300" cy="571500"/>
          </a:xfrm>
          <a:prstGeom prst="rect">
            <a:avLst/>
          </a:prstGeom>
        </p:spPr>
      </p:pic>
      <p:sp>
        <p:nvSpPr>
          <p:cNvPr id="5" name="Rectangle 4"/>
          <p:cNvSpPr/>
          <p:nvPr/>
        </p:nvSpPr>
        <p:spPr>
          <a:xfrm>
            <a:off x="457200" y="5042737"/>
            <a:ext cx="8229600" cy="1200328"/>
          </a:xfrm>
          <a:prstGeom prst="rect">
            <a:avLst/>
          </a:prstGeom>
        </p:spPr>
        <p:txBody>
          <a:bodyPr wrap="square">
            <a:spAutoFit/>
          </a:bodyPr>
          <a:lstStyle/>
          <a:p>
            <a:r>
              <a:rPr lang="en-US" sz="2400" dirty="0" smtClean="0">
                <a:latin typeface="Lucida Console"/>
                <a:cs typeface="Lucida Console"/>
              </a:rPr>
              <a:t>&lt;div data-role=”header" id="two" </a:t>
            </a:r>
          </a:p>
          <a:p>
            <a:r>
              <a:rPr lang="en-US" sz="2400" dirty="0" smtClean="0">
                <a:latin typeface="Lucida Console"/>
                <a:cs typeface="Lucida Console"/>
              </a:rPr>
              <a:t>data-theme</a:t>
            </a:r>
            <a:r>
              <a:rPr lang="en-US" sz="2400" dirty="0">
                <a:latin typeface="Lucida Console"/>
                <a:cs typeface="Lucida Console"/>
              </a:rPr>
              <a:t>=”a" </a:t>
            </a:r>
            <a:r>
              <a:rPr lang="en-US" sz="2400" dirty="0" smtClean="0">
                <a:solidFill>
                  <a:srgbClr val="FFD25D"/>
                </a:solidFill>
                <a:latin typeface="Lucida Console"/>
                <a:cs typeface="Lucida Console"/>
              </a:rPr>
              <a:t>data-add-back-</a:t>
            </a:r>
            <a:r>
              <a:rPr lang="en-US" sz="2400" dirty="0" err="1" smtClean="0">
                <a:solidFill>
                  <a:srgbClr val="FFD25D"/>
                </a:solidFill>
                <a:latin typeface="Lucida Console"/>
                <a:cs typeface="Lucida Console"/>
              </a:rPr>
              <a:t>btn</a:t>
            </a:r>
            <a:r>
              <a:rPr lang="en-US" sz="2400" dirty="0" smtClean="0">
                <a:solidFill>
                  <a:srgbClr val="FFD25D"/>
                </a:solidFill>
                <a:latin typeface="Lucida Console"/>
                <a:cs typeface="Lucida Console"/>
              </a:rPr>
              <a:t>="true" </a:t>
            </a:r>
          </a:p>
          <a:p>
            <a:r>
              <a:rPr lang="en-US" sz="2400" dirty="0" smtClean="0">
                <a:solidFill>
                  <a:srgbClr val="FFD25D"/>
                </a:solidFill>
                <a:latin typeface="Lucida Console"/>
                <a:cs typeface="Lucida Console"/>
              </a:rPr>
              <a:t>data-direction="reverse"</a:t>
            </a:r>
            <a:r>
              <a:rPr lang="en-US" sz="2400" dirty="0" smtClean="0">
                <a:latin typeface="Lucida Console"/>
                <a:cs typeface="Lucida Console"/>
              </a:rPr>
              <a:t>&gt;</a:t>
            </a:r>
            <a:endParaRPr lang="en-US" sz="24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Footer bar</a:t>
            </a:r>
            <a:endParaRPr lang="en-US" dirty="0"/>
          </a:p>
        </p:txBody>
      </p:sp>
      <p:sp>
        <p:nvSpPr>
          <p:cNvPr id="3" name="Content Placeholder 2"/>
          <p:cNvSpPr>
            <a:spLocks noGrp="1"/>
          </p:cNvSpPr>
          <p:nvPr>
            <p:ph idx="1"/>
          </p:nvPr>
        </p:nvSpPr>
        <p:spPr/>
        <p:txBody>
          <a:bodyPr/>
          <a:lstStyle/>
          <a:p>
            <a:r>
              <a:rPr lang="en-US" dirty="0" smtClean="0"/>
              <a:t>Standard</a:t>
            </a:r>
          </a:p>
          <a:p>
            <a:endParaRPr lang="en-US" sz="4000" dirty="0" smtClean="0"/>
          </a:p>
          <a:p>
            <a:endParaRPr lang="en-US" dirty="0"/>
          </a:p>
        </p:txBody>
      </p:sp>
      <p:pic>
        <p:nvPicPr>
          <p:cNvPr id="4" name="Picture 3" descr="footer1.tiff"/>
          <p:cNvPicPr>
            <a:picLocks noChangeAspect="1"/>
          </p:cNvPicPr>
          <p:nvPr/>
        </p:nvPicPr>
        <p:blipFill>
          <a:blip r:embed="rId2"/>
          <a:stretch>
            <a:fillRect/>
          </a:stretch>
        </p:blipFill>
        <p:spPr>
          <a:xfrm>
            <a:off x="1642571" y="3153431"/>
            <a:ext cx="5854700" cy="584200"/>
          </a:xfrm>
          <a:prstGeom prst="rect">
            <a:avLst/>
          </a:prstGeom>
        </p:spPr>
      </p:pic>
      <p:sp>
        <p:nvSpPr>
          <p:cNvPr id="8" name="Rectangle 7"/>
          <p:cNvSpPr/>
          <p:nvPr/>
        </p:nvSpPr>
        <p:spPr>
          <a:xfrm>
            <a:off x="457200" y="4737282"/>
            <a:ext cx="8229600" cy="1200328"/>
          </a:xfrm>
          <a:prstGeom prst="rect">
            <a:avLst/>
          </a:prstGeom>
        </p:spPr>
        <p:txBody>
          <a:bodyPr wrap="square">
            <a:spAutoFit/>
          </a:bodyPr>
          <a:lstStyle/>
          <a:p>
            <a:r>
              <a:rPr lang="en-US" sz="2400" dirty="0" smtClean="0">
                <a:solidFill>
                  <a:schemeClr val="accent1">
                    <a:lumMod val="60000"/>
                    <a:lumOff val="40000"/>
                  </a:schemeClr>
                </a:solidFill>
                <a:latin typeface="Lucida Console"/>
                <a:cs typeface="Lucida Console"/>
              </a:rPr>
              <a:t>&lt;div data-role="footer"&gt; </a:t>
            </a:r>
          </a:p>
          <a:p>
            <a:r>
              <a:rPr lang="en-US" sz="2400" dirty="0" smtClean="0">
                <a:solidFill>
                  <a:schemeClr val="accent1">
                    <a:lumMod val="60000"/>
                    <a:lumOff val="40000"/>
                  </a:schemeClr>
                </a:solidFill>
                <a:latin typeface="Lucida Console"/>
                <a:cs typeface="Lucida Console"/>
              </a:rPr>
              <a:t>	&lt;h4&gt;Footer content&lt;/h4&gt; </a:t>
            </a:r>
          </a:p>
          <a:p>
            <a:r>
              <a:rPr lang="en-US" sz="2400" dirty="0" smtClean="0">
                <a:solidFill>
                  <a:schemeClr val="accent1">
                    <a:lumMod val="60000"/>
                    <a:lumOff val="40000"/>
                  </a:schemeClr>
                </a:solidFill>
                <a:latin typeface="Lucida Console"/>
                <a:cs typeface="Lucida Console"/>
              </a:rPr>
              <a:t>&lt;/div&gt; </a:t>
            </a:r>
            <a:endParaRPr lang="en-US" sz="2400" dirty="0">
              <a:solidFill>
                <a:schemeClr val="accent1">
                  <a:lumMod val="60000"/>
                  <a:lumOff val="40000"/>
                </a:schemeClr>
              </a:solidFill>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Footer bar</a:t>
            </a:r>
            <a:endParaRPr lang="en-US" dirty="0"/>
          </a:p>
        </p:txBody>
      </p:sp>
      <p:sp>
        <p:nvSpPr>
          <p:cNvPr id="3" name="Content Placeholder 2"/>
          <p:cNvSpPr>
            <a:spLocks noGrp="1"/>
          </p:cNvSpPr>
          <p:nvPr>
            <p:ph idx="1"/>
          </p:nvPr>
        </p:nvSpPr>
        <p:spPr/>
        <p:txBody>
          <a:bodyPr/>
          <a:lstStyle/>
          <a:p>
            <a:r>
              <a:rPr lang="en-US" dirty="0" smtClean="0"/>
              <a:t>With buttons</a:t>
            </a:r>
          </a:p>
          <a:p>
            <a:endParaRPr lang="en-US" sz="4000" dirty="0" smtClean="0"/>
          </a:p>
        </p:txBody>
      </p:sp>
      <p:pic>
        <p:nvPicPr>
          <p:cNvPr id="7" name="Picture 6" descr="footerbut.tiff"/>
          <p:cNvPicPr>
            <a:picLocks noChangeAspect="1"/>
          </p:cNvPicPr>
          <p:nvPr/>
        </p:nvPicPr>
        <p:blipFill>
          <a:blip r:embed="rId2"/>
          <a:stretch>
            <a:fillRect/>
          </a:stretch>
        </p:blipFill>
        <p:spPr>
          <a:xfrm>
            <a:off x="1641000" y="2745988"/>
            <a:ext cx="5842000" cy="635000"/>
          </a:xfrm>
          <a:prstGeom prst="rect">
            <a:avLst/>
          </a:prstGeom>
        </p:spPr>
      </p:pic>
      <p:sp>
        <p:nvSpPr>
          <p:cNvPr id="8" name="Rectangle 7"/>
          <p:cNvSpPr/>
          <p:nvPr/>
        </p:nvSpPr>
        <p:spPr>
          <a:xfrm>
            <a:off x="0" y="4318000"/>
            <a:ext cx="9144000" cy="1569660"/>
          </a:xfrm>
          <a:prstGeom prst="rect">
            <a:avLst/>
          </a:prstGeom>
        </p:spPr>
        <p:txBody>
          <a:bodyPr wrap="square">
            <a:spAutoFit/>
          </a:bodyPr>
          <a:lstStyle/>
          <a:p>
            <a:r>
              <a:rPr lang="en-US" sz="1600" b="1" dirty="0" smtClean="0">
                <a:latin typeface="Lucida Console"/>
                <a:cs typeface="Lucida Console"/>
              </a:rPr>
              <a:t>&lt;div data-role="footer"&gt;</a:t>
            </a:r>
          </a:p>
          <a:p>
            <a:r>
              <a:rPr lang="en-US" sz="1600" b="1" dirty="0" smtClean="0">
                <a:latin typeface="Lucida Console"/>
                <a:cs typeface="Lucida Console"/>
              </a:rPr>
              <a:t>	&lt;a </a:t>
            </a:r>
            <a:r>
              <a:rPr lang="en-US" sz="1600" b="1" dirty="0" err="1" smtClean="0">
                <a:latin typeface="Lucida Console"/>
                <a:cs typeface="Lucida Console"/>
              </a:rPr>
              <a:t>href</a:t>
            </a:r>
            <a:r>
              <a:rPr lang="en-US" sz="1600" b="1" dirty="0" smtClean="0">
                <a:latin typeface="Lucida Console"/>
                <a:cs typeface="Lucida Console"/>
              </a:rPr>
              <a:t>="</a:t>
            </a:r>
            <a:r>
              <a:rPr lang="en-US" sz="1600" b="1" dirty="0" err="1" smtClean="0">
                <a:latin typeface="Lucida Console"/>
                <a:cs typeface="Lucida Console"/>
              </a:rPr>
              <a:t>index.html</a:t>
            </a:r>
            <a:r>
              <a:rPr lang="en-US" sz="1600" b="1" dirty="0" smtClean="0">
                <a:latin typeface="Lucida Console"/>
                <a:cs typeface="Lucida Console"/>
              </a:rPr>
              <a:t>" </a:t>
            </a:r>
            <a:r>
              <a:rPr lang="en-US" sz="1600" b="1" dirty="0" smtClean="0">
                <a:solidFill>
                  <a:srgbClr val="FFD25D"/>
                </a:solidFill>
                <a:latin typeface="Lucida Console"/>
                <a:cs typeface="Lucida Console"/>
              </a:rPr>
              <a:t>data-role="button" </a:t>
            </a:r>
            <a:r>
              <a:rPr lang="en-US" sz="1600" b="1" dirty="0" smtClean="0">
                <a:latin typeface="Lucida Console"/>
                <a:cs typeface="Lucida Console"/>
              </a:rPr>
              <a:t>data-icon="delete"&gt;Remove&lt;/a&gt;</a:t>
            </a:r>
          </a:p>
          <a:p>
            <a:r>
              <a:rPr lang="en-US" sz="1600" b="1" dirty="0" smtClean="0">
                <a:latin typeface="Lucida Console"/>
                <a:cs typeface="Lucida Console"/>
              </a:rPr>
              <a:t>	&lt;a </a:t>
            </a:r>
            <a:r>
              <a:rPr lang="en-US" sz="1600" b="1" dirty="0" err="1" smtClean="0">
                <a:latin typeface="Lucida Console"/>
                <a:cs typeface="Lucida Console"/>
              </a:rPr>
              <a:t>href</a:t>
            </a:r>
            <a:r>
              <a:rPr lang="en-US" sz="1600" b="1" dirty="0" smtClean="0">
                <a:latin typeface="Lucida Console"/>
                <a:cs typeface="Lucida Console"/>
              </a:rPr>
              <a:t>="</a:t>
            </a:r>
            <a:r>
              <a:rPr lang="en-US" sz="1600" b="1" dirty="0" err="1" smtClean="0">
                <a:latin typeface="Lucida Console"/>
                <a:cs typeface="Lucida Console"/>
              </a:rPr>
              <a:t>index.html</a:t>
            </a:r>
            <a:r>
              <a:rPr lang="en-US" sz="1600" b="1" dirty="0" smtClean="0">
                <a:latin typeface="Lucida Console"/>
                <a:cs typeface="Lucida Console"/>
              </a:rPr>
              <a:t>" </a:t>
            </a:r>
            <a:r>
              <a:rPr lang="en-US" sz="1600" b="1" dirty="0" smtClean="0">
                <a:solidFill>
                  <a:srgbClr val="FFD25D"/>
                </a:solidFill>
                <a:latin typeface="Lucida Console"/>
                <a:cs typeface="Lucida Console"/>
              </a:rPr>
              <a:t>data-role="button" </a:t>
            </a:r>
            <a:r>
              <a:rPr lang="en-US" sz="1600" b="1" dirty="0" smtClean="0">
                <a:latin typeface="Lucida Console"/>
                <a:cs typeface="Lucida Console"/>
              </a:rPr>
              <a:t>data-icon="plus"&gt;Add&lt;/a&gt;</a:t>
            </a:r>
          </a:p>
          <a:p>
            <a:r>
              <a:rPr lang="en-US" sz="1600" b="1" dirty="0" smtClean="0">
                <a:latin typeface="Lucida Console"/>
                <a:cs typeface="Lucida Console"/>
              </a:rPr>
              <a:t>	&lt;a </a:t>
            </a:r>
            <a:r>
              <a:rPr lang="en-US" sz="1600" b="1" dirty="0" err="1" smtClean="0">
                <a:latin typeface="Lucida Console"/>
                <a:cs typeface="Lucida Console"/>
              </a:rPr>
              <a:t>href</a:t>
            </a:r>
            <a:r>
              <a:rPr lang="en-US" sz="1600" b="1" dirty="0" smtClean="0">
                <a:latin typeface="Lucida Console"/>
                <a:cs typeface="Lucida Console"/>
              </a:rPr>
              <a:t>="</a:t>
            </a:r>
            <a:r>
              <a:rPr lang="en-US" sz="1600" b="1" dirty="0" err="1" smtClean="0">
                <a:latin typeface="Lucida Console"/>
                <a:cs typeface="Lucida Console"/>
              </a:rPr>
              <a:t>index.html</a:t>
            </a:r>
            <a:r>
              <a:rPr lang="en-US" sz="1600" b="1" dirty="0" smtClean="0">
                <a:latin typeface="Lucida Console"/>
                <a:cs typeface="Lucida Console"/>
              </a:rPr>
              <a:t>" </a:t>
            </a:r>
            <a:r>
              <a:rPr lang="en-US" sz="1600" b="1" dirty="0" smtClean="0">
                <a:solidFill>
                  <a:srgbClr val="FFD25D"/>
                </a:solidFill>
                <a:latin typeface="Lucida Console"/>
                <a:cs typeface="Lucida Console"/>
              </a:rPr>
              <a:t>data-role="button" </a:t>
            </a:r>
            <a:r>
              <a:rPr lang="en-US" sz="1600" b="1" dirty="0" smtClean="0">
                <a:latin typeface="Lucida Console"/>
                <a:cs typeface="Lucida Console"/>
              </a:rPr>
              <a:t>data-icon="arrow-</a:t>
            </a:r>
            <a:r>
              <a:rPr lang="en-US" sz="1600" b="1" dirty="0" err="1" smtClean="0">
                <a:latin typeface="Lucida Console"/>
                <a:cs typeface="Lucida Console"/>
              </a:rPr>
              <a:t>u</a:t>
            </a:r>
            <a:r>
              <a:rPr lang="en-US" sz="1600" b="1" dirty="0" smtClean="0">
                <a:latin typeface="Lucida Console"/>
                <a:cs typeface="Lucida Console"/>
              </a:rPr>
              <a:t>"&gt;Up&lt;/a&gt;</a:t>
            </a:r>
          </a:p>
          <a:p>
            <a:r>
              <a:rPr lang="en-US" sz="1600" b="1" dirty="0" smtClean="0">
                <a:latin typeface="Lucida Console"/>
                <a:cs typeface="Lucida Console"/>
              </a:rPr>
              <a:t>	&lt;a </a:t>
            </a:r>
            <a:r>
              <a:rPr lang="en-US" sz="1600" b="1" dirty="0" err="1" smtClean="0">
                <a:latin typeface="Lucida Console"/>
                <a:cs typeface="Lucida Console"/>
              </a:rPr>
              <a:t>href</a:t>
            </a:r>
            <a:r>
              <a:rPr lang="en-US" sz="1600" b="1" dirty="0" smtClean="0">
                <a:latin typeface="Lucida Console"/>
                <a:cs typeface="Lucida Console"/>
              </a:rPr>
              <a:t>="</a:t>
            </a:r>
            <a:r>
              <a:rPr lang="en-US" sz="1600" b="1" dirty="0" err="1" smtClean="0">
                <a:latin typeface="Lucida Console"/>
                <a:cs typeface="Lucida Console"/>
              </a:rPr>
              <a:t>index.html</a:t>
            </a:r>
            <a:r>
              <a:rPr lang="en-US" sz="1600" b="1" dirty="0" smtClean="0">
                <a:latin typeface="Lucida Console"/>
                <a:cs typeface="Lucida Console"/>
              </a:rPr>
              <a:t>" </a:t>
            </a:r>
            <a:r>
              <a:rPr lang="en-US" sz="1600" b="1" dirty="0" smtClean="0">
                <a:solidFill>
                  <a:srgbClr val="FFD25D"/>
                </a:solidFill>
                <a:latin typeface="Lucida Console"/>
                <a:cs typeface="Lucida Console"/>
              </a:rPr>
              <a:t>data-role="button" </a:t>
            </a:r>
            <a:r>
              <a:rPr lang="en-US" sz="1600" b="1" dirty="0" smtClean="0">
                <a:latin typeface="Lucida Console"/>
                <a:cs typeface="Lucida Console"/>
              </a:rPr>
              <a:t>data-icon="arrow-</a:t>
            </a:r>
            <a:r>
              <a:rPr lang="en-US" sz="1600" b="1" dirty="0" err="1" smtClean="0">
                <a:latin typeface="Lucida Console"/>
                <a:cs typeface="Lucida Console"/>
              </a:rPr>
              <a:t>d</a:t>
            </a:r>
            <a:r>
              <a:rPr lang="en-US" sz="1600" b="1" dirty="0" smtClean="0">
                <a:latin typeface="Lucida Console"/>
                <a:cs typeface="Lucida Console"/>
              </a:rPr>
              <a:t>"&gt;Down&lt;/a&gt;</a:t>
            </a:r>
          </a:p>
          <a:p>
            <a:r>
              <a:rPr lang="en-US" sz="1600" b="1" dirty="0" smtClean="0">
                <a:latin typeface="Lucida Console"/>
                <a:cs typeface="Lucida Console"/>
              </a:rPr>
              <a:t>&lt;/div&gt;</a:t>
            </a:r>
            <a:endParaRPr lang="en-US" sz="16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Toolbar with grouped buttons</a:t>
            </a:r>
            <a:endParaRPr lang="en-US" dirty="0"/>
          </a:p>
        </p:txBody>
      </p:sp>
      <p:sp>
        <p:nvSpPr>
          <p:cNvPr id="3" name="Content Placeholder 2"/>
          <p:cNvSpPr>
            <a:spLocks noGrp="1"/>
          </p:cNvSpPr>
          <p:nvPr>
            <p:ph idx="1"/>
          </p:nvPr>
        </p:nvSpPr>
        <p:spPr>
          <a:xfrm>
            <a:off x="0" y="1775191"/>
            <a:ext cx="9143999" cy="4625609"/>
          </a:xfrm>
        </p:spPr>
        <p:txBody>
          <a:bodyPr/>
          <a:lstStyle/>
          <a:p>
            <a:r>
              <a:rPr lang="en-US" dirty="0" smtClean="0"/>
              <a:t>With grouped buttons</a:t>
            </a:r>
          </a:p>
          <a:p>
            <a:pPr lvl="1"/>
            <a:r>
              <a:rPr lang="en-US" sz="2400" dirty="0" smtClean="0"/>
              <a:t>wrap the links in a wrapper with </a:t>
            </a:r>
            <a:r>
              <a:rPr lang="en-US" sz="2400" dirty="0" smtClean="0">
                <a:latin typeface="Lucida Console"/>
                <a:cs typeface="Lucida Console"/>
              </a:rPr>
              <a:t>data-role="</a:t>
            </a:r>
            <a:r>
              <a:rPr lang="en-US" sz="2400" dirty="0" err="1" smtClean="0">
                <a:latin typeface="Lucida Console"/>
                <a:cs typeface="Lucida Console"/>
              </a:rPr>
              <a:t>controlgroup</a:t>
            </a:r>
            <a:r>
              <a:rPr lang="en-US" sz="2400" dirty="0" smtClean="0">
                <a:latin typeface="Lucida Console"/>
                <a:cs typeface="Lucida Console"/>
              </a:rPr>
              <a:t>"</a:t>
            </a:r>
            <a:r>
              <a:rPr lang="en-US" sz="2400" dirty="0" smtClean="0"/>
              <a:t> and </a:t>
            </a:r>
            <a:r>
              <a:rPr lang="en-US" sz="2400" dirty="0" smtClean="0">
                <a:latin typeface="Lucida Console"/>
                <a:cs typeface="Lucida Console"/>
              </a:rPr>
              <a:t>data-type="horizontal”</a:t>
            </a:r>
            <a:endParaRPr lang="en-US" sz="2400" dirty="0" smtClean="0"/>
          </a:p>
          <a:p>
            <a:endParaRPr lang="en-US" sz="4000" dirty="0" smtClean="0"/>
          </a:p>
          <a:p>
            <a:endParaRPr lang="en-US" dirty="0"/>
          </a:p>
        </p:txBody>
      </p:sp>
      <p:sp>
        <p:nvSpPr>
          <p:cNvPr id="9" name="Rectangle 8"/>
          <p:cNvSpPr/>
          <p:nvPr/>
        </p:nvSpPr>
        <p:spPr>
          <a:xfrm>
            <a:off x="0" y="4352021"/>
            <a:ext cx="9144000" cy="2554545"/>
          </a:xfrm>
          <a:prstGeom prst="rect">
            <a:avLst/>
          </a:prstGeom>
        </p:spPr>
        <p:txBody>
          <a:bodyPr wrap="square">
            <a:spAutoFit/>
          </a:bodyPr>
          <a:lstStyle/>
          <a:p>
            <a:r>
              <a:rPr lang="en-US" sz="1600" b="1" dirty="0">
                <a:latin typeface="Lucida Console"/>
                <a:cs typeface="Lucida Console"/>
              </a:rPr>
              <a:t>&lt;div data-role="header"&gt;    </a:t>
            </a:r>
            <a:endParaRPr lang="en-US" sz="1600" b="1" dirty="0" smtClean="0">
              <a:latin typeface="Lucida Console"/>
              <a:cs typeface="Lucida Console"/>
            </a:endParaRPr>
          </a:p>
          <a:p>
            <a:r>
              <a:rPr lang="en-US" sz="1600" b="1" dirty="0">
                <a:latin typeface="Lucida Console"/>
                <a:cs typeface="Lucida Console"/>
              </a:rPr>
              <a:t>	</a:t>
            </a:r>
            <a:r>
              <a:rPr lang="en-US" sz="1600" b="1" dirty="0" smtClean="0">
                <a:latin typeface="Lucida Console"/>
                <a:cs typeface="Lucida Console"/>
              </a:rPr>
              <a:t>&lt;</a:t>
            </a:r>
            <a:r>
              <a:rPr lang="en-US" sz="1600" b="1" dirty="0">
                <a:latin typeface="Lucida Console"/>
                <a:cs typeface="Lucida Console"/>
              </a:rPr>
              <a:t>div </a:t>
            </a:r>
            <a:r>
              <a:rPr lang="en-US" sz="1600" b="1" dirty="0">
                <a:solidFill>
                  <a:srgbClr val="FFD25D"/>
                </a:solidFill>
                <a:latin typeface="Lucida Console"/>
                <a:cs typeface="Lucida Console"/>
              </a:rPr>
              <a:t>data-role="</a:t>
            </a:r>
            <a:r>
              <a:rPr lang="en-US" sz="1600" b="1" dirty="0" err="1">
                <a:solidFill>
                  <a:srgbClr val="FFD25D"/>
                </a:solidFill>
                <a:latin typeface="Lucida Console"/>
                <a:cs typeface="Lucida Console"/>
              </a:rPr>
              <a:t>controlgroup</a:t>
            </a:r>
            <a:r>
              <a:rPr lang="en-US" sz="1600" b="1" dirty="0">
                <a:solidFill>
                  <a:srgbClr val="FFD25D"/>
                </a:solidFill>
                <a:latin typeface="Lucida Console"/>
                <a:cs typeface="Lucida Console"/>
              </a:rPr>
              <a:t>" data-type="horizontal" </a:t>
            </a:r>
            <a:r>
              <a:rPr lang="en-US" sz="1600" b="1" dirty="0">
                <a:latin typeface="Lucida Console"/>
                <a:cs typeface="Lucida Console"/>
              </a:rPr>
              <a:t>class="</a:t>
            </a:r>
            <a:r>
              <a:rPr lang="en-US" sz="1600" b="1" dirty="0" err="1">
                <a:latin typeface="Lucida Console"/>
                <a:cs typeface="Lucida Console"/>
              </a:rPr>
              <a:t>ui</a:t>
            </a:r>
            <a:r>
              <a:rPr lang="en-US" sz="1600" b="1" dirty="0">
                <a:latin typeface="Lucida Console"/>
                <a:cs typeface="Lucida Console"/>
              </a:rPr>
              <a:t>-mini </a:t>
            </a:r>
            <a:r>
              <a:rPr lang="en-US" sz="1600" b="1" dirty="0" err="1">
                <a:latin typeface="Lucida Console"/>
                <a:cs typeface="Lucida Console"/>
              </a:rPr>
              <a:t>ui</a:t>
            </a:r>
            <a:r>
              <a:rPr lang="en-US" sz="1600" b="1" dirty="0">
                <a:latin typeface="Lucida Console"/>
                <a:cs typeface="Lucida Console"/>
              </a:rPr>
              <a:t>-</a:t>
            </a:r>
            <a:r>
              <a:rPr lang="en-US" sz="1600" b="1" dirty="0" err="1">
                <a:latin typeface="Lucida Console"/>
                <a:cs typeface="Lucida Console"/>
              </a:rPr>
              <a:t>btn</a:t>
            </a:r>
            <a:r>
              <a:rPr lang="en-US" sz="1600" b="1" dirty="0">
                <a:latin typeface="Lucida Console"/>
                <a:cs typeface="Lucida Console"/>
              </a:rPr>
              <a:t>-left"&gt;        </a:t>
            </a:r>
            <a:endParaRPr lang="en-US" sz="1600" b="1" dirty="0" smtClean="0">
              <a:latin typeface="Lucida Console"/>
              <a:cs typeface="Lucida Console"/>
            </a:endParaRPr>
          </a:p>
          <a:p>
            <a:r>
              <a:rPr lang="en-US" sz="1600" b="1" dirty="0">
                <a:latin typeface="Lucida Console"/>
                <a:cs typeface="Lucida Console"/>
              </a:rPr>
              <a:t>	</a:t>
            </a:r>
            <a:r>
              <a:rPr lang="en-US" sz="1600" b="1" dirty="0" smtClean="0">
                <a:latin typeface="Lucida Console"/>
                <a:cs typeface="Lucida Console"/>
              </a:rPr>
              <a:t>	&lt;</a:t>
            </a:r>
            <a:r>
              <a:rPr lang="en-US" sz="1600" b="1" dirty="0">
                <a:latin typeface="Lucida Console"/>
                <a:cs typeface="Lucida Console"/>
              </a:rPr>
              <a:t>a </a:t>
            </a:r>
            <a:r>
              <a:rPr lang="en-US" sz="1600" b="1" dirty="0" err="1">
                <a:latin typeface="Lucida Console"/>
                <a:cs typeface="Lucida Console"/>
              </a:rPr>
              <a:t>href</a:t>
            </a:r>
            <a:r>
              <a:rPr lang="en-US" sz="1600" b="1" dirty="0">
                <a:latin typeface="Lucida Console"/>
                <a:cs typeface="Lucida Console"/>
              </a:rPr>
              <a:t>="#" class="</a:t>
            </a:r>
            <a:r>
              <a:rPr lang="en-US" sz="1600" b="1" dirty="0" err="1">
                <a:latin typeface="Lucida Console"/>
                <a:cs typeface="Lucida Console"/>
              </a:rPr>
              <a:t>ui-btn</a:t>
            </a:r>
            <a:r>
              <a:rPr lang="en-US" sz="1600" b="1" dirty="0">
                <a:latin typeface="Lucida Console"/>
                <a:cs typeface="Lucida Console"/>
              </a:rPr>
              <a:t> </a:t>
            </a:r>
            <a:r>
              <a:rPr lang="en-US" sz="1600" b="1" dirty="0" err="1">
                <a:latin typeface="Lucida Console"/>
                <a:cs typeface="Lucida Console"/>
              </a:rPr>
              <a:t>ui</a:t>
            </a:r>
            <a:r>
              <a:rPr lang="en-US" sz="1600" b="1" dirty="0">
                <a:latin typeface="Lucida Console"/>
                <a:cs typeface="Lucida Console"/>
              </a:rPr>
              <a:t>-</a:t>
            </a:r>
            <a:r>
              <a:rPr lang="en-US" sz="1600" b="1" dirty="0" err="1">
                <a:latin typeface="Lucida Console"/>
                <a:cs typeface="Lucida Console"/>
              </a:rPr>
              <a:t>btn</a:t>
            </a:r>
            <a:r>
              <a:rPr lang="en-US" sz="1600" b="1" dirty="0">
                <a:latin typeface="Lucida Console"/>
                <a:cs typeface="Lucida Console"/>
              </a:rPr>
              <a:t>-icon-right </a:t>
            </a:r>
            <a:r>
              <a:rPr lang="en-US" sz="1600" b="1" dirty="0" err="1">
                <a:latin typeface="Lucida Console"/>
                <a:cs typeface="Lucida Console"/>
              </a:rPr>
              <a:t>ui</a:t>
            </a:r>
            <a:r>
              <a:rPr lang="en-US" sz="1600" b="1" dirty="0">
                <a:latin typeface="Lucida Console"/>
                <a:cs typeface="Lucida Console"/>
              </a:rPr>
              <a:t>-icon-plus"&gt;Add&lt;/a&gt;       </a:t>
            </a:r>
            <a:endParaRPr lang="en-US" sz="1600" b="1" dirty="0" smtClean="0">
              <a:latin typeface="Lucida Console"/>
              <a:cs typeface="Lucida Console"/>
            </a:endParaRPr>
          </a:p>
          <a:p>
            <a:r>
              <a:rPr lang="en-US" sz="1600" b="1" dirty="0">
                <a:latin typeface="Lucida Console"/>
                <a:cs typeface="Lucida Console"/>
              </a:rPr>
              <a:t>	</a:t>
            </a:r>
            <a:r>
              <a:rPr lang="en-US" sz="1600" b="1" dirty="0" smtClean="0">
                <a:latin typeface="Lucida Console"/>
                <a:cs typeface="Lucida Console"/>
              </a:rPr>
              <a:t>	&lt;</a:t>
            </a:r>
            <a:r>
              <a:rPr lang="en-US" sz="1600" b="1" dirty="0">
                <a:latin typeface="Lucida Console"/>
                <a:cs typeface="Lucida Console"/>
              </a:rPr>
              <a:t>a </a:t>
            </a:r>
            <a:r>
              <a:rPr lang="en-US" sz="1600" b="1" dirty="0" err="1">
                <a:latin typeface="Lucida Console"/>
                <a:cs typeface="Lucida Console"/>
              </a:rPr>
              <a:t>href</a:t>
            </a:r>
            <a:r>
              <a:rPr lang="en-US" sz="1600" b="1" dirty="0">
                <a:latin typeface="Lucida Console"/>
                <a:cs typeface="Lucida Console"/>
              </a:rPr>
              <a:t>="#" class="</a:t>
            </a:r>
            <a:r>
              <a:rPr lang="en-US" sz="1600" b="1" dirty="0" err="1">
                <a:latin typeface="Lucida Console"/>
                <a:cs typeface="Lucida Console"/>
              </a:rPr>
              <a:t>ui-btn</a:t>
            </a:r>
            <a:r>
              <a:rPr lang="en-US" sz="1600" b="1" dirty="0">
                <a:latin typeface="Lucida Console"/>
                <a:cs typeface="Lucida Console"/>
              </a:rPr>
              <a:t> </a:t>
            </a:r>
            <a:r>
              <a:rPr lang="en-US" sz="1600" b="1" dirty="0" err="1">
                <a:latin typeface="Lucida Console"/>
                <a:cs typeface="Lucida Console"/>
              </a:rPr>
              <a:t>ui</a:t>
            </a:r>
            <a:r>
              <a:rPr lang="en-US" sz="1600" b="1" dirty="0">
                <a:latin typeface="Lucida Console"/>
                <a:cs typeface="Lucida Console"/>
              </a:rPr>
              <a:t>-</a:t>
            </a:r>
            <a:r>
              <a:rPr lang="en-US" sz="1600" b="1" dirty="0" err="1">
                <a:latin typeface="Lucida Console"/>
                <a:cs typeface="Lucida Console"/>
              </a:rPr>
              <a:t>btn</a:t>
            </a:r>
            <a:r>
              <a:rPr lang="en-US" sz="1600" b="1" dirty="0">
                <a:latin typeface="Lucida Console"/>
                <a:cs typeface="Lucida Console"/>
              </a:rPr>
              <a:t>-icon-right </a:t>
            </a:r>
            <a:r>
              <a:rPr lang="en-US" sz="1600" b="1" dirty="0" err="1">
                <a:latin typeface="Lucida Console"/>
                <a:cs typeface="Lucida Console"/>
              </a:rPr>
              <a:t>ui</a:t>
            </a:r>
            <a:r>
              <a:rPr lang="en-US" sz="1600" b="1" dirty="0">
                <a:latin typeface="Lucida Console"/>
                <a:cs typeface="Lucida Console"/>
              </a:rPr>
              <a:t>-icon-arrow-u"&gt;Up&lt;/a</a:t>
            </a:r>
            <a:r>
              <a:rPr lang="en-US" sz="1600" b="1" dirty="0" smtClean="0">
                <a:latin typeface="Lucida Console"/>
                <a:cs typeface="Lucida Console"/>
              </a:rPr>
              <a:t>&gt;</a:t>
            </a:r>
          </a:p>
          <a:p>
            <a:r>
              <a:rPr lang="en-US" sz="1600" b="1" dirty="0">
                <a:latin typeface="Lucida Console"/>
                <a:cs typeface="Lucida Console"/>
              </a:rPr>
              <a:t>	</a:t>
            </a:r>
            <a:r>
              <a:rPr lang="en-US" sz="1600" b="1" dirty="0" smtClean="0">
                <a:latin typeface="Lucida Console"/>
                <a:cs typeface="Lucida Console"/>
              </a:rPr>
              <a:t>	&lt;</a:t>
            </a:r>
            <a:r>
              <a:rPr lang="en-US" sz="1600" b="1" dirty="0">
                <a:latin typeface="Lucida Console"/>
                <a:cs typeface="Lucida Console"/>
              </a:rPr>
              <a:t>a </a:t>
            </a:r>
            <a:r>
              <a:rPr lang="en-US" sz="1600" b="1" dirty="0" err="1">
                <a:latin typeface="Lucida Console"/>
                <a:cs typeface="Lucida Console"/>
              </a:rPr>
              <a:t>href</a:t>
            </a:r>
            <a:r>
              <a:rPr lang="en-US" sz="1600" b="1" dirty="0">
                <a:latin typeface="Lucida Console"/>
                <a:cs typeface="Lucida Console"/>
              </a:rPr>
              <a:t>="#" class="</a:t>
            </a:r>
            <a:r>
              <a:rPr lang="en-US" sz="1600" b="1" dirty="0" err="1">
                <a:latin typeface="Lucida Console"/>
                <a:cs typeface="Lucida Console"/>
              </a:rPr>
              <a:t>ui-btn</a:t>
            </a:r>
            <a:r>
              <a:rPr lang="en-US" sz="1600" b="1" dirty="0">
                <a:latin typeface="Lucida Console"/>
                <a:cs typeface="Lucida Console"/>
              </a:rPr>
              <a:t> </a:t>
            </a:r>
            <a:r>
              <a:rPr lang="en-US" sz="1600" b="1" dirty="0" err="1">
                <a:latin typeface="Lucida Console"/>
                <a:cs typeface="Lucida Console"/>
              </a:rPr>
              <a:t>ui</a:t>
            </a:r>
            <a:r>
              <a:rPr lang="en-US" sz="1600" b="1" dirty="0">
                <a:latin typeface="Lucida Console"/>
                <a:cs typeface="Lucida Console"/>
              </a:rPr>
              <a:t>-</a:t>
            </a:r>
            <a:r>
              <a:rPr lang="en-US" sz="1600" b="1" dirty="0" err="1">
                <a:latin typeface="Lucida Console"/>
                <a:cs typeface="Lucida Console"/>
              </a:rPr>
              <a:t>btn</a:t>
            </a:r>
            <a:r>
              <a:rPr lang="en-US" sz="1600" b="1" dirty="0">
                <a:latin typeface="Lucida Console"/>
                <a:cs typeface="Lucida Console"/>
              </a:rPr>
              <a:t>-icon-right </a:t>
            </a:r>
            <a:r>
              <a:rPr lang="en-US" sz="1600" b="1" dirty="0" err="1">
                <a:latin typeface="Lucida Console"/>
                <a:cs typeface="Lucida Console"/>
              </a:rPr>
              <a:t>ui</a:t>
            </a:r>
            <a:r>
              <a:rPr lang="en-US" sz="1600" b="1" dirty="0">
                <a:latin typeface="Lucida Console"/>
                <a:cs typeface="Lucida Console"/>
              </a:rPr>
              <a:t>-icon-arrow-d"&gt;Down&lt;/a&gt;    </a:t>
            </a:r>
            <a:endParaRPr lang="en-US" sz="1600" b="1" dirty="0" smtClean="0">
              <a:latin typeface="Lucida Console"/>
              <a:cs typeface="Lucida Console"/>
            </a:endParaRPr>
          </a:p>
          <a:p>
            <a:r>
              <a:rPr lang="en-US" sz="1600" b="1" dirty="0">
                <a:latin typeface="Lucida Console"/>
                <a:cs typeface="Lucida Console"/>
              </a:rPr>
              <a:t>	</a:t>
            </a:r>
            <a:r>
              <a:rPr lang="en-US" sz="1600" b="1" dirty="0" smtClean="0">
                <a:latin typeface="Lucida Console"/>
                <a:cs typeface="Lucida Console"/>
              </a:rPr>
              <a:t>&lt;</a:t>
            </a:r>
            <a:r>
              <a:rPr lang="en-US" sz="1600" b="1" dirty="0">
                <a:latin typeface="Lucida Console"/>
                <a:cs typeface="Lucida Console"/>
              </a:rPr>
              <a:t>/div&gt;    </a:t>
            </a:r>
            <a:endParaRPr lang="en-US" sz="1600" b="1" dirty="0" smtClean="0">
              <a:latin typeface="Lucida Console"/>
              <a:cs typeface="Lucida Console"/>
            </a:endParaRPr>
          </a:p>
          <a:p>
            <a:r>
              <a:rPr lang="en-US" sz="1600" b="1" dirty="0" smtClean="0">
                <a:latin typeface="Lucida Console"/>
                <a:cs typeface="Lucida Console"/>
              </a:rPr>
              <a:t>	&lt;</a:t>
            </a:r>
            <a:r>
              <a:rPr lang="en-US" sz="1600" b="1" dirty="0">
                <a:latin typeface="Lucida Console"/>
                <a:cs typeface="Lucida Console"/>
              </a:rPr>
              <a:t>h6&gt;My header&lt;/h6</a:t>
            </a:r>
            <a:r>
              <a:rPr lang="en-US" sz="1600" b="1" dirty="0" smtClean="0">
                <a:latin typeface="Lucida Console"/>
                <a:cs typeface="Lucida Console"/>
              </a:rPr>
              <a:t>&gt;</a:t>
            </a:r>
          </a:p>
          <a:p>
            <a:r>
              <a:rPr lang="en-US" sz="1600" b="1" dirty="0" smtClean="0">
                <a:latin typeface="Lucida Console"/>
                <a:cs typeface="Lucida Console"/>
              </a:rPr>
              <a:t>&lt;</a:t>
            </a:r>
            <a:r>
              <a:rPr lang="en-US" sz="1600" b="1" dirty="0">
                <a:latin typeface="Lucida Console"/>
                <a:cs typeface="Lucida Console"/>
              </a:rPr>
              <a:t>/div&gt;</a:t>
            </a:r>
            <a:endParaRPr lang="en-US" sz="1600" dirty="0">
              <a:latin typeface="Lucida Console"/>
              <a:cs typeface="Lucida Console"/>
            </a:endParaRPr>
          </a:p>
        </p:txBody>
      </p:sp>
      <p:pic>
        <p:nvPicPr>
          <p:cNvPr id="4" name="Picture 3" descr="groupedBtnHeader.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3422650"/>
            <a:ext cx="86995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Footer bar</a:t>
            </a:r>
            <a:endParaRPr lang="en-US" dirty="0"/>
          </a:p>
        </p:txBody>
      </p:sp>
      <p:sp>
        <p:nvSpPr>
          <p:cNvPr id="3" name="Content Placeholder 2"/>
          <p:cNvSpPr>
            <a:spLocks noGrp="1"/>
          </p:cNvSpPr>
          <p:nvPr>
            <p:ph idx="1"/>
          </p:nvPr>
        </p:nvSpPr>
        <p:spPr/>
        <p:txBody>
          <a:bodyPr/>
          <a:lstStyle/>
          <a:p>
            <a:r>
              <a:rPr lang="en-US" dirty="0" smtClean="0"/>
              <a:t>With form elements</a:t>
            </a:r>
          </a:p>
          <a:p>
            <a:endParaRPr lang="en-US" dirty="0"/>
          </a:p>
        </p:txBody>
      </p:sp>
      <p:pic>
        <p:nvPicPr>
          <p:cNvPr id="6" name="Picture 5" descr="footerform.tiff"/>
          <p:cNvPicPr>
            <a:picLocks noChangeAspect="1"/>
          </p:cNvPicPr>
          <p:nvPr/>
        </p:nvPicPr>
        <p:blipFill>
          <a:blip r:embed="rId2"/>
          <a:stretch>
            <a:fillRect/>
          </a:stretch>
        </p:blipFill>
        <p:spPr>
          <a:xfrm>
            <a:off x="1642571" y="2704258"/>
            <a:ext cx="5854700" cy="685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Mobile Browser </a:t>
            </a:r>
            <a:r>
              <a:rPr lang="en-US" dirty="0" smtClean="0"/>
              <a:t>Aug 12– Sept 14</a:t>
            </a:r>
            <a:br>
              <a:rPr lang="en-US" dirty="0" smtClean="0"/>
            </a:br>
            <a:r>
              <a:rPr lang="en-US" dirty="0" smtClean="0"/>
              <a:t>USA</a:t>
            </a:r>
            <a:endParaRPr lang="en-US" dirty="0"/>
          </a:p>
        </p:txBody>
      </p:sp>
      <p:pic>
        <p:nvPicPr>
          <p:cNvPr id="7" name="Content Placeholder 6" descr="StatCounter-browser-US-monthly-201208-201409.jpg"/>
          <p:cNvPicPr>
            <a:picLocks noGrp="1" noChangeAspect="1"/>
          </p:cNvPicPr>
          <p:nvPr>
            <p:ph idx="1"/>
          </p:nvPr>
        </p:nvPicPr>
        <p:blipFill>
          <a:blip r:embed="rId2">
            <a:extLst>
              <a:ext uri="{28A0092B-C50C-407E-A947-70E740481C1C}">
                <a14:useLocalDpi xmlns:a14="http://schemas.microsoft.com/office/drawing/2010/main" val="0"/>
              </a:ext>
            </a:extLst>
          </a:blip>
          <a:srcRect t="1995" b="1995"/>
          <a:stretch>
            <a:fillRect/>
          </a:stretch>
        </p:blipFill>
        <p:spPr/>
      </p:pic>
    </p:spTree>
    <p:extLst>
      <p:ext uri="{BB962C8B-B14F-4D97-AF65-F5344CB8AC3E}">
        <p14:creationId xmlns:p14="http://schemas.microsoft.com/office/powerpoint/2010/main" val="192200801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Footer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It is possible to keep a persistent footer during a page transition:</a:t>
            </a:r>
          </a:p>
          <a:p>
            <a:pPr lvl="1"/>
            <a:r>
              <a:rPr lang="en-US" dirty="0" smtClean="0"/>
              <a:t>add the data-id attribute to the footer of all relevant pages and use the same id value for each.</a:t>
            </a:r>
          </a:p>
          <a:p>
            <a:pPr lvl="1"/>
            <a:r>
              <a:rPr lang="en-US" dirty="0" smtClean="0"/>
              <a:t>For example, by adding data-id="</a:t>
            </a:r>
            <a:r>
              <a:rPr lang="en-US" dirty="0" err="1" smtClean="0"/>
              <a:t>myfooter</a:t>
            </a:r>
            <a:r>
              <a:rPr lang="en-US" dirty="0" smtClean="0"/>
              <a:t>" to the current page and the target page, the framework will keep the footer anchors in the same spot during the page animation.</a:t>
            </a:r>
          </a:p>
          <a:p>
            <a:pPr lvl="1"/>
            <a:r>
              <a:rPr lang="en-US" dirty="0" smtClean="0"/>
              <a:t>Must also have header and footer toolbars set to </a:t>
            </a:r>
            <a:r>
              <a:rPr lang="en-US" dirty="0" smtClean="0">
                <a:latin typeface="Lucida Console"/>
                <a:cs typeface="Lucida Console"/>
              </a:rPr>
              <a:t>data-position="fixed"</a:t>
            </a:r>
            <a:r>
              <a:rPr lang="en-US" dirty="0" smtClean="0"/>
              <a:t> so they are in view during the transition.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Positioning</a:t>
            </a:r>
            <a:endParaRPr lang="en-US" dirty="0"/>
          </a:p>
        </p:txBody>
      </p:sp>
      <p:pic>
        <p:nvPicPr>
          <p:cNvPr id="5" name="Picture 4"/>
          <p:cNvPicPr>
            <a:picLocks noChangeAspect="1"/>
          </p:cNvPicPr>
          <p:nvPr/>
        </p:nvPicPr>
        <p:blipFill>
          <a:blip r:embed="rId2"/>
          <a:stretch>
            <a:fillRect/>
          </a:stretch>
        </p:blipFill>
        <p:spPr>
          <a:xfrm>
            <a:off x="457200" y="1593938"/>
            <a:ext cx="2566928" cy="5264062"/>
          </a:xfrm>
          <a:prstGeom prst="rect">
            <a:avLst/>
          </a:prstGeom>
        </p:spPr>
      </p:pic>
      <p:sp>
        <p:nvSpPr>
          <p:cNvPr id="4" name="Rectangle 3"/>
          <p:cNvSpPr/>
          <p:nvPr/>
        </p:nvSpPr>
        <p:spPr>
          <a:xfrm>
            <a:off x="3074736" y="2026187"/>
            <a:ext cx="6069263" cy="4893647"/>
          </a:xfrm>
          <a:prstGeom prst="rect">
            <a:avLst/>
          </a:prstGeom>
        </p:spPr>
        <p:txBody>
          <a:bodyPr wrap="square">
            <a:spAutoFit/>
          </a:bodyPr>
          <a:lstStyle/>
          <a:p>
            <a:r>
              <a:rPr lang="en-US" sz="2400" dirty="0" smtClean="0">
                <a:latin typeface="Lucida Console"/>
                <a:cs typeface="Lucida Console"/>
              </a:rPr>
              <a:t>&lt;div data-role="header” </a:t>
            </a:r>
          </a:p>
          <a:p>
            <a:r>
              <a:rPr lang="en-US" sz="2400" dirty="0" smtClean="0">
                <a:solidFill>
                  <a:srgbClr val="FFD25D"/>
                </a:solidFill>
                <a:latin typeface="Lucida Console"/>
                <a:cs typeface="Lucida Console"/>
              </a:rPr>
              <a:t>	data-position="fixed"</a:t>
            </a:r>
            <a:r>
              <a:rPr lang="en-US" sz="2400" dirty="0" smtClean="0">
                <a:latin typeface="Lucida Console"/>
                <a:cs typeface="Lucida Console"/>
              </a:rPr>
              <a:t>&gt;</a:t>
            </a:r>
          </a:p>
          <a:p>
            <a:r>
              <a:rPr lang="en-US" sz="2400" dirty="0" smtClean="0">
                <a:latin typeface="Lucida Console"/>
                <a:cs typeface="Lucida Console"/>
              </a:rPr>
              <a:t>	&lt;h1&gt;Fixed toolbars&lt;/h1&gt;</a:t>
            </a:r>
          </a:p>
          <a:p>
            <a:r>
              <a:rPr lang="en-US" sz="2400" dirty="0" smtClean="0">
                <a:latin typeface="Lucida Console"/>
                <a:cs typeface="Lucida Console"/>
              </a:rPr>
              <a:t>&lt;/div&gt;</a:t>
            </a:r>
          </a:p>
          <a:p>
            <a:r>
              <a:rPr lang="en-US" sz="2400" dirty="0" smtClean="0">
                <a:latin typeface="Lucida Console"/>
                <a:cs typeface="Lucida Console"/>
              </a:rPr>
              <a:t>&lt;div </a:t>
            </a:r>
            <a:r>
              <a:rPr lang="en-US" sz="2400" b="1" dirty="0">
                <a:latin typeface="Lucida Console"/>
                <a:cs typeface="Lucida Console"/>
              </a:rPr>
              <a:t>role="main" class="</a:t>
            </a:r>
            <a:r>
              <a:rPr lang="en-US" sz="2400" b="1" dirty="0" err="1">
                <a:latin typeface="Lucida Console"/>
                <a:cs typeface="Lucida Console"/>
              </a:rPr>
              <a:t>ui</a:t>
            </a:r>
            <a:r>
              <a:rPr lang="en-US" sz="2400" b="1" dirty="0">
                <a:latin typeface="Lucida Console"/>
                <a:cs typeface="Lucida Console"/>
              </a:rPr>
              <a:t>-content"</a:t>
            </a:r>
            <a:r>
              <a:rPr lang="en-US" sz="2400" dirty="0" smtClean="0">
                <a:latin typeface="Lucida Console"/>
                <a:cs typeface="Lucida Console"/>
              </a:rPr>
              <a:t>&gt;</a:t>
            </a:r>
          </a:p>
          <a:p>
            <a:r>
              <a:rPr lang="en-US" sz="2400" dirty="0" smtClean="0">
                <a:latin typeface="Lucida Console"/>
                <a:cs typeface="Lucida Console"/>
              </a:rPr>
              <a:t>...</a:t>
            </a:r>
          </a:p>
          <a:p>
            <a:r>
              <a:rPr lang="en-US" sz="2400" dirty="0" smtClean="0">
                <a:latin typeface="Lucida Console"/>
                <a:cs typeface="Lucida Console"/>
              </a:rPr>
              <a:t>&lt;/div&gt;</a:t>
            </a:r>
          </a:p>
          <a:p>
            <a:r>
              <a:rPr lang="en-US" sz="2400" dirty="0" smtClean="0">
                <a:latin typeface="Lucida Console"/>
                <a:cs typeface="Lucida Console"/>
              </a:rPr>
              <a:t>&lt;div data-role=”footer” </a:t>
            </a:r>
          </a:p>
          <a:p>
            <a:r>
              <a:rPr lang="en-US" sz="2400" dirty="0" smtClean="0">
                <a:solidFill>
                  <a:srgbClr val="FFD25D"/>
                </a:solidFill>
                <a:latin typeface="Lucida Console"/>
                <a:cs typeface="Lucida Console"/>
              </a:rPr>
              <a:t>	data-position="fixed"</a:t>
            </a:r>
            <a:r>
              <a:rPr lang="en-US" sz="2400" dirty="0" smtClean="0">
                <a:latin typeface="Lucida Console"/>
                <a:cs typeface="Lucida Console"/>
              </a:rPr>
              <a:t>&gt;</a:t>
            </a:r>
          </a:p>
          <a:p>
            <a:r>
              <a:rPr lang="en-US" sz="2400" dirty="0" smtClean="0">
                <a:latin typeface="Lucida Console"/>
                <a:cs typeface="Lucida Console"/>
              </a:rPr>
              <a:t>	&lt;h1&gt;Fixed footer&lt;/h1&gt;</a:t>
            </a:r>
          </a:p>
          <a:p>
            <a:r>
              <a:rPr lang="en-US" sz="2400" dirty="0" smtClean="0">
                <a:latin typeface="Lucida Console"/>
                <a:cs typeface="Lucida Console"/>
              </a:rPr>
              <a:t>&lt;/div&gt;</a:t>
            </a:r>
          </a:p>
          <a:p>
            <a:endParaRPr lang="en-US" sz="24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Fullscreen</a:t>
            </a:r>
            <a:r>
              <a:rPr lang="en-US" dirty="0" smtClean="0"/>
              <a:t> Positioning</a:t>
            </a:r>
            <a:endParaRPr lang="en-US" dirty="0"/>
          </a:p>
        </p:txBody>
      </p:sp>
      <p:sp>
        <p:nvSpPr>
          <p:cNvPr id="9" name="Content Placeholder 8"/>
          <p:cNvSpPr>
            <a:spLocks noGrp="1"/>
          </p:cNvSpPr>
          <p:nvPr>
            <p:ph sz="quarter" idx="4"/>
          </p:nvPr>
        </p:nvSpPr>
        <p:spPr>
          <a:xfrm>
            <a:off x="4100046" y="1645184"/>
            <a:ext cx="4586754" cy="5018250"/>
          </a:xfrm>
        </p:spPr>
        <p:txBody>
          <a:bodyPr>
            <a:normAutofit/>
          </a:bodyPr>
          <a:lstStyle/>
          <a:p>
            <a:r>
              <a:rPr lang="en-US" dirty="0" smtClean="0"/>
              <a:t>apply a </a:t>
            </a:r>
            <a:r>
              <a:rPr lang="en-US" dirty="0" smtClean="0">
                <a:solidFill>
                  <a:srgbClr val="FFD25D"/>
                </a:solidFill>
              </a:rPr>
              <a:t>data-</a:t>
            </a:r>
            <a:r>
              <a:rPr lang="en-US" dirty="0" err="1" smtClean="0">
                <a:solidFill>
                  <a:srgbClr val="FFD25D"/>
                </a:solidFill>
              </a:rPr>
              <a:t>fullscreen</a:t>
            </a:r>
            <a:r>
              <a:rPr lang="en-US" dirty="0" smtClean="0">
                <a:solidFill>
                  <a:srgbClr val="FFD25D"/>
                </a:solidFill>
              </a:rPr>
              <a:t>="true" </a:t>
            </a:r>
            <a:r>
              <a:rPr lang="en-US" dirty="0" smtClean="0"/>
              <a:t>attribute to the div contain that has the attribute data-role="page”</a:t>
            </a:r>
          </a:p>
          <a:p>
            <a:endParaRPr lang="en-US" dirty="0" smtClean="0"/>
          </a:p>
          <a:p>
            <a:endParaRPr lang="en-US" dirty="0" smtClean="0"/>
          </a:p>
          <a:p>
            <a:pPr algn="ctr">
              <a:buNone/>
            </a:pPr>
            <a:r>
              <a:rPr lang="en-US" dirty="0" smtClean="0"/>
              <a:t>	</a:t>
            </a:r>
            <a:r>
              <a:rPr lang="en-US" b="1" dirty="0" smtClean="0"/>
              <a:t>AND</a:t>
            </a:r>
          </a:p>
          <a:p>
            <a:endParaRPr lang="en-US" dirty="0" smtClean="0"/>
          </a:p>
          <a:p>
            <a:endParaRPr lang="en-US" dirty="0" smtClean="0"/>
          </a:p>
          <a:p>
            <a:r>
              <a:rPr lang="en-US" dirty="0" smtClean="0"/>
              <a:t>the </a:t>
            </a:r>
            <a:r>
              <a:rPr lang="en-US" dirty="0" smtClean="0">
                <a:solidFill>
                  <a:srgbClr val="FFD25D"/>
                </a:solidFill>
              </a:rPr>
              <a:t>data-position="fixed" </a:t>
            </a:r>
            <a:r>
              <a:rPr lang="en-US" dirty="0" smtClean="0"/>
              <a:t>attribute to both the header and footer div elements</a:t>
            </a:r>
            <a:endParaRPr lang="en-US" dirty="0"/>
          </a:p>
        </p:txBody>
      </p:sp>
      <p:pic>
        <p:nvPicPr>
          <p:cNvPr id="4" name="Picture 3"/>
          <p:cNvPicPr>
            <a:picLocks noChangeAspect="1"/>
          </p:cNvPicPr>
          <p:nvPr/>
        </p:nvPicPr>
        <p:blipFill>
          <a:blip r:embed="rId2"/>
          <a:stretch>
            <a:fillRect/>
          </a:stretch>
        </p:blipFill>
        <p:spPr>
          <a:xfrm>
            <a:off x="457200" y="1645184"/>
            <a:ext cx="3362961" cy="50182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Navbars</a:t>
            </a:r>
            <a:endParaRPr lang="en-US" dirty="0"/>
          </a:p>
        </p:txBody>
      </p:sp>
      <p:sp>
        <p:nvSpPr>
          <p:cNvPr id="9" name="Content Placeholder 8"/>
          <p:cNvSpPr>
            <a:spLocks noGrp="1"/>
          </p:cNvSpPr>
          <p:nvPr>
            <p:ph idx="1"/>
          </p:nvPr>
        </p:nvSpPr>
        <p:spPr/>
        <p:txBody>
          <a:bodyPr/>
          <a:lstStyle/>
          <a:p>
            <a:r>
              <a:rPr lang="en-US" dirty="0" smtClean="0"/>
              <a:t>Basic </a:t>
            </a:r>
            <a:r>
              <a:rPr lang="en-US" dirty="0" err="1" smtClean="0"/>
              <a:t>navbar</a:t>
            </a:r>
            <a:r>
              <a:rPr lang="en-US" dirty="0" smtClean="0"/>
              <a:t> widget that is useful for providing up to 5 buttons with optional icons in a bar</a:t>
            </a:r>
          </a:p>
          <a:p>
            <a:endParaRPr lang="en-US" dirty="0"/>
          </a:p>
        </p:txBody>
      </p:sp>
      <p:pic>
        <p:nvPicPr>
          <p:cNvPr id="4" name="Picture 3"/>
          <p:cNvPicPr>
            <a:picLocks noChangeAspect="1"/>
          </p:cNvPicPr>
          <p:nvPr/>
        </p:nvPicPr>
        <p:blipFill>
          <a:blip r:embed="rId2"/>
          <a:stretch>
            <a:fillRect/>
          </a:stretch>
        </p:blipFill>
        <p:spPr>
          <a:xfrm>
            <a:off x="2286000" y="3618857"/>
            <a:ext cx="4572000" cy="533400"/>
          </a:xfrm>
          <a:prstGeom prst="rect">
            <a:avLst/>
          </a:prstGeom>
        </p:spPr>
      </p:pic>
      <p:pic>
        <p:nvPicPr>
          <p:cNvPr id="5" name="Picture 4"/>
          <p:cNvPicPr>
            <a:picLocks noChangeAspect="1"/>
          </p:cNvPicPr>
          <p:nvPr/>
        </p:nvPicPr>
        <p:blipFill>
          <a:blip r:embed="rId3"/>
          <a:stretch>
            <a:fillRect/>
          </a:stretch>
        </p:blipFill>
        <p:spPr>
          <a:xfrm>
            <a:off x="2286000" y="4380731"/>
            <a:ext cx="4572000" cy="533400"/>
          </a:xfrm>
          <a:prstGeom prst="rect">
            <a:avLst/>
          </a:prstGeom>
        </p:spPr>
      </p:pic>
      <p:pic>
        <p:nvPicPr>
          <p:cNvPr id="6" name="Picture 5"/>
          <p:cNvPicPr>
            <a:picLocks noChangeAspect="1"/>
          </p:cNvPicPr>
          <p:nvPr/>
        </p:nvPicPr>
        <p:blipFill>
          <a:blip r:embed="rId4"/>
          <a:stretch>
            <a:fillRect/>
          </a:stretch>
        </p:blipFill>
        <p:spPr>
          <a:xfrm>
            <a:off x="2286000" y="5128998"/>
            <a:ext cx="4572000" cy="520700"/>
          </a:xfrm>
          <a:prstGeom prst="rect">
            <a:avLst/>
          </a:prstGeom>
        </p:spPr>
      </p:pic>
      <p:pic>
        <p:nvPicPr>
          <p:cNvPr id="7" name="Picture 6"/>
          <p:cNvPicPr>
            <a:picLocks noChangeAspect="1"/>
          </p:cNvPicPr>
          <p:nvPr/>
        </p:nvPicPr>
        <p:blipFill>
          <a:blip r:embed="rId5"/>
          <a:stretch>
            <a:fillRect/>
          </a:stretch>
        </p:blipFill>
        <p:spPr>
          <a:xfrm>
            <a:off x="2286000" y="5869763"/>
            <a:ext cx="4572000" cy="50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Navbars</a:t>
            </a:r>
            <a:endParaRPr lang="en-US" dirty="0"/>
          </a:p>
        </p:txBody>
      </p:sp>
      <p:pic>
        <p:nvPicPr>
          <p:cNvPr id="4" name="Picture 3" descr="navbar5.tiff"/>
          <p:cNvPicPr>
            <a:picLocks noChangeAspect="1"/>
          </p:cNvPicPr>
          <p:nvPr/>
        </p:nvPicPr>
        <p:blipFill>
          <a:blip r:embed="rId2"/>
          <a:stretch>
            <a:fillRect/>
          </a:stretch>
        </p:blipFill>
        <p:spPr>
          <a:xfrm>
            <a:off x="1854200" y="3482136"/>
            <a:ext cx="5486400" cy="2070100"/>
          </a:xfrm>
          <a:prstGeom prst="rect">
            <a:avLst/>
          </a:prstGeom>
        </p:spPr>
      </p:pic>
      <p:pic>
        <p:nvPicPr>
          <p:cNvPr id="5" name="Picture 4" descr="navbar6.tiff"/>
          <p:cNvPicPr>
            <a:picLocks noChangeAspect="1"/>
          </p:cNvPicPr>
          <p:nvPr/>
        </p:nvPicPr>
        <p:blipFill>
          <a:blip r:embed="rId3"/>
          <a:stretch>
            <a:fillRect/>
          </a:stretch>
        </p:blipFill>
        <p:spPr>
          <a:xfrm>
            <a:off x="1854200" y="2654300"/>
            <a:ext cx="5461000" cy="482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Navbars</a:t>
            </a:r>
            <a:endParaRPr lang="en-US" dirty="0"/>
          </a:p>
        </p:txBody>
      </p:sp>
      <p:pic>
        <p:nvPicPr>
          <p:cNvPr id="4" name="Picture 3"/>
          <p:cNvPicPr>
            <a:picLocks noChangeAspect="1"/>
          </p:cNvPicPr>
          <p:nvPr/>
        </p:nvPicPr>
        <p:blipFill>
          <a:blip r:embed="rId2"/>
          <a:stretch>
            <a:fillRect/>
          </a:stretch>
        </p:blipFill>
        <p:spPr>
          <a:xfrm>
            <a:off x="2286000" y="2386112"/>
            <a:ext cx="4572000" cy="533400"/>
          </a:xfrm>
          <a:prstGeom prst="rect">
            <a:avLst/>
          </a:prstGeom>
        </p:spPr>
      </p:pic>
      <p:sp>
        <p:nvSpPr>
          <p:cNvPr id="8" name="Rectangle 7"/>
          <p:cNvSpPr/>
          <p:nvPr/>
        </p:nvSpPr>
        <p:spPr>
          <a:xfrm>
            <a:off x="240632" y="4117474"/>
            <a:ext cx="8903368" cy="1754327"/>
          </a:xfrm>
          <a:prstGeom prst="rect">
            <a:avLst/>
          </a:prstGeom>
        </p:spPr>
        <p:txBody>
          <a:bodyPr wrap="square">
            <a:spAutoFit/>
          </a:bodyPr>
          <a:lstStyle/>
          <a:p>
            <a:r>
              <a:rPr lang="en-US" b="1" dirty="0" smtClean="0">
                <a:latin typeface="Lucida Console"/>
                <a:cs typeface="Lucida Console"/>
              </a:rPr>
              <a:t>&lt;div </a:t>
            </a:r>
            <a:r>
              <a:rPr lang="en-US" b="1" dirty="0" smtClean="0">
                <a:solidFill>
                  <a:srgbClr val="FFD25D"/>
                </a:solidFill>
                <a:latin typeface="Lucida Console"/>
                <a:cs typeface="Lucida Console"/>
              </a:rPr>
              <a:t>data-role="</a:t>
            </a:r>
            <a:r>
              <a:rPr lang="en-US" b="1" dirty="0" err="1" smtClean="0">
                <a:solidFill>
                  <a:srgbClr val="FFD25D"/>
                </a:solidFill>
                <a:latin typeface="Lucida Console"/>
                <a:cs typeface="Lucida Console"/>
              </a:rPr>
              <a:t>navbar</a:t>
            </a:r>
            <a:r>
              <a:rPr lang="en-US" b="1" dirty="0" smtClean="0">
                <a:solidFill>
                  <a:srgbClr val="FFD25D"/>
                </a:solidFill>
                <a:latin typeface="Lucida Console"/>
                <a:cs typeface="Lucida Console"/>
              </a:rPr>
              <a:t>"</a:t>
            </a:r>
            <a:r>
              <a:rPr lang="en-US" b="1" dirty="0" smtClean="0">
                <a:latin typeface="Lucida Console"/>
                <a:cs typeface="Lucida Console"/>
              </a:rPr>
              <a:t>&gt;</a:t>
            </a:r>
          </a:p>
          <a:p>
            <a:r>
              <a:rPr lang="en-US" b="1" dirty="0" smtClean="0">
                <a:latin typeface="Lucida Console"/>
                <a:cs typeface="Lucida Console"/>
              </a:rPr>
              <a:t>	&lt;</a:t>
            </a:r>
            <a:r>
              <a:rPr lang="en-US" b="1" dirty="0" err="1" smtClean="0">
                <a:latin typeface="Lucida Console"/>
                <a:cs typeface="Lucida Console"/>
              </a:rPr>
              <a:t>ul</a:t>
            </a:r>
            <a:r>
              <a:rPr lang="en-US" b="1" dirty="0" smtClean="0">
                <a:latin typeface="Lucida Console"/>
                <a:cs typeface="Lucida Console"/>
              </a:rPr>
              <a:t>&gt;</a:t>
            </a:r>
          </a:p>
          <a:p>
            <a:r>
              <a:rPr lang="en-US" b="1" dirty="0" smtClean="0">
                <a:latin typeface="Lucida Console"/>
                <a:cs typeface="Lucida Console"/>
              </a:rPr>
              <a:t>		&lt;</a:t>
            </a:r>
            <a:r>
              <a:rPr lang="en-US" b="1" dirty="0" err="1" smtClean="0">
                <a:latin typeface="Lucida Console"/>
                <a:cs typeface="Lucida Console"/>
              </a:rPr>
              <a:t>li</a:t>
            </a:r>
            <a:r>
              <a:rPr lang="en-US" b="1" dirty="0" smtClean="0">
                <a:latin typeface="Lucida Console"/>
                <a:cs typeface="Lucida Console"/>
              </a:rPr>
              <a:t>&gt;&lt;a </a:t>
            </a:r>
            <a:r>
              <a:rPr lang="en-US" b="1" dirty="0" err="1" smtClean="0">
                <a:latin typeface="Lucida Console"/>
                <a:cs typeface="Lucida Console"/>
              </a:rPr>
              <a:t>href</a:t>
            </a:r>
            <a:r>
              <a:rPr lang="en-US" b="1" dirty="0" smtClean="0">
                <a:latin typeface="Lucida Console"/>
                <a:cs typeface="Lucida Console"/>
              </a:rPr>
              <a:t>="</a:t>
            </a:r>
            <a:r>
              <a:rPr lang="en-US" b="1" dirty="0" err="1" smtClean="0">
                <a:latin typeface="Lucida Console"/>
                <a:cs typeface="Lucida Console"/>
              </a:rPr>
              <a:t>a.html</a:t>
            </a:r>
            <a:r>
              <a:rPr lang="en-US" b="1" dirty="0" smtClean="0">
                <a:latin typeface="Lucida Console"/>
                <a:cs typeface="Lucida Console"/>
              </a:rPr>
              <a:t>" </a:t>
            </a:r>
            <a:r>
              <a:rPr lang="en-US" b="1" dirty="0" smtClean="0">
                <a:solidFill>
                  <a:schemeClr val="accent1">
                    <a:lumMod val="60000"/>
                    <a:lumOff val="40000"/>
                  </a:schemeClr>
                </a:solidFill>
                <a:latin typeface="Lucida Console"/>
                <a:cs typeface="Lucida Console"/>
              </a:rPr>
              <a:t>class="</a:t>
            </a:r>
            <a:r>
              <a:rPr lang="en-US" b="1" dirty="0" err="1" smtClean="0">
                <a:solidFill>
                  <a:schemeClr val="accent1">
                    <a:lumMod val="60000"/>
                    <a:lumOff val="40000"/>
                  </a:schemeClr>
                </a:solidFill>
                <a:latin typeface="Lucida Console"/>
                <a:cs typeface="Lucida Console"/>
              </a:rPr>
              <a:t>ui-btn-active</a:t>
            </a:r>
            <a:r>
              <a:rPr lang="en-US" b="1" dirty="0" smtClean="0">
                <a:latin typeface="Lucida Console"/>
                <a:cs typeface="Lucida Console"/>
              </a:rPr>
              <a:t>"&gt;One&lt;/a&gt;&lt;/</a:t>
            </a:r>
            <a:r>
              <a:rPr lang="en-US" b="1" dirty="0" err="1" smtClean="0">
                <a:latin typeface="Lucida Console"/>
                <a:cs typeface="Lucida Console"/>
              </a:rPr>
              <a:t>li</a:t>
            </a:r>
            <a:r>
              <a:rPr lang="en-US" b="1" dirty="0" smtClean="0">
                <a:latin typeface="Lucida Console"/>
                <a:cs typeface="Lucida Console"/>
              </a:rPr>
              <a:t>&gt;</a:t>
            </a:r>
          </a:p>
          <a:p>
            <a:r>
              <a:rPr lang="en-US" b="1" dirty="0" smtClean="0">
                <a:latin typeface="Lucida Console"/>
                <a:cs typeface="Lucida Console"/>
              </a:rPr>
              <a:t>		&lt;</a:t>
            </a:r>
            <a:r>
              <a:rPr lang="en-US" b="1" dirty="0" err="1" smtClean="0">
                <a:latin typeface="Lucida Console"/>
                <a:cs typeface="Lucida Console"/>
              </a:rPr>
              <a:t>li</a:t>
            </a:r>
            <a:r>
              <a:rPr lang="en-US" b="1" dirty="0" smtClean="0">
                <a:latin typeface="Lucida Console"/>
                <a:cs typeface="Lucida Console"/>
              </a:rPr>
              <a:t>&gt;&lt;a </a:t>
            </a:r>
            <a:r>
              <a:rPr lang="en-US" b="1" dirty="0" err="1" smtClean="0">
                <a:latin typeface="Lucida Console"/>
                <a:cs typeface="Lucida Console"/>
              </a:rPr>
              <a:t>href</a:t>
            </a:r>
            <a:r>
              <a:rPr lang="en-US" b="1" dirty="0" smtClean="0">
                <a:latin typeface="Lucida Console"/>
                <a:cs typeface="Lucida Console"/>
              </a:rPr>
              <a:t>="</a:t>
            </a:r>
            <a:r>
              <a:rPr lang="en-US" b="1" dirty="0" err="1" smtClean="0">
                <a:latin typeface="Lucida Console"/>
                <a:cs typeface="Lucida Console"/>
              </a:rPr>
              <a:t>b.html</a:t>
            </a:r>
            <a:r>
              <a:rPr lang="en-US" b="1" dirty="0" smtClean="0">
                <a:latin typeface="Lucida Console"/>
                <a:cs typeface="Lucida Console"/>
              </a:rPr>
              <a:t>"&gt;Two&lt;/a&gt;&lt;/</a:t>
            </a:r>
            <a:r>
              <a:rPr lang="en-US" b="1" dirty="0" err="1" smtClean="0">
                <a:latin typeface="Lucida Console"/>
                <a:cs typeface="Lucida Console"/>
              </a:rPr>
              <a:t>li</a:t>
            </a:r>
            <a:r>
              <a:rPr lang="en-US" b="1" dirty="0" smtClean="0">
                <a:latin typeface="Lucida Console"/>
                <a:cs typeface="Lucida Console"/>
              </a:rPr>
              <a:t>&gt;</a:t>
            </a:r>
          </a:p>
          <a:p>
            <a:r>
              <a:rPr lang="en-US" b="1" dirty="0" smtClean="0">
                <a:latin typeface="Lucida Console"/>
                <a:cs typeface="Lucida Console"/>
              </a:rPr>
              <a:t>	&lt;/</a:t>
            </a:r>
            <a:r>
              <a:rPr lang="en-US" b="1" dirty="0" err="1" smtClean="0">
                <a:latin typeface="Lucida Console"/>
                <a:cs typeface="Lucida Console"/>
              </a:rPr>
              <a:t>ul</a:t>
            </a:r>
            <a:r>
              <a:rPr lang="en-US" b="1" dirty="0" smtClean="0">
                <a:latin typeface="Lucida Console"/>
                <a:cs typeface="Lucida Console"/>
              </a:rPr>
              <a:t>&gt;</a:t>
            </a:r>
          </a:p>
          <a:p>
            <a:r>
              <a:rPr lang="en-US" b="1" dirty="0" smtClean="0">
                <a:latin typeface="Lucida Console"/>
                <a:cs typeface="Lucida Console"/>
              </a:rPr>
              <a:t>&lt;/div&gt;</a:t>
            </a:r>
            <a:r>
              <a:rPr lang="en-US" b="1" dirty="0" smtClean="0">
                <a:solidFill>
                  <a:schemeClr val="bg2">
                    <a:lumMod val="60000"/>
                    <a:lumOff val="40000"/>
                  </a:schemeClr>
                </a:solidFill>
                <a:latin typeface="Lucida Console"/>
                <a:cs typeface="Lucida Console"/>
              </a:rPr>
              <a:t>&lt;!-- /</a:t>
            </a:r>
            <a:r>
              <a:rPr lang="en-US" b="1" dirty="0" err="1" smtClean="0">
                <a:solidFill>
                  <a:schemeClr val="bg2">
                    <a:lumMod val="60000"/>
                    <a:lumOff val="40000"/>
                  </a:schemeClr>
                </a:solidFill>
                <a:latin typeface="Lucida Console"/>
                <a:cs typeface="Lucida Console"/>
              </a:rPr>
              <a:t>navbar</a:t>
            </a:r>
            <a:r>
              <a:rPr lang="en-US" b="1" dirty="0" smtClean="0">
                <a:solidFill>
                  <a:schemeClr val="bg2">
                    <a:lumMod val="60000"/>
                    <a:lumOff val="40000"/>
                  </a:schemeClr>
                </a:solidFill>
                <a:latin typeface="Lucida Console"/>
                <a:cs typeface="Lucida Console"/>
              </a:rPr>
              <a:t> --&gt;</a:t>
            </a:r>
            <a:endParaRPr lang="en-US" dirty="0">
              <a:solidFill>
                <a:schemeClr val="bg2">
                  <a:lumMod val="60000"/>
                  <a:lumOff val="40000"/>
                </a:schemeClr>
              </a:solidFill>
              <a:latin typeface="Lucida Console"/>
              <a:cs typeface="Lucida Console"/>
            </a:endParaRPr>
          </a:p>
        </p:txBody>
      </p:sp>
      <p:cxnSp>
        <p:nvCxnSpPr>
          <p:cNvPr id="10" name="Straight Arrow Connector 9"/>
          <p:cNvCxnSpPr/>
          <p:nvPr/>
        </p:nvCxnSpPr>
        <p:spPr>
          <a:xfrm rot="10800000">
            <a:off x="3649579" y="2919513"/>
            <a:ext cx="2219158" cy="1826277"/>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Navbars</a:t>
            </a:r>
            <a:r>
              <a:rPr lang="en-US" dirty="0" smtClean="0"/>
              <a:t> with icons</a:t>
            </a:r>
            <a:endParaRPr lang="en-US" dirty="0"/>
          </a:p>
        </p:txBody>
      </p:sp>
      <p:pic>
        <p:nvPicPr>
          <p:cNvPr id="4" name="Picture 3"/>
          <p:cNvPicPr>
            <a:picLocks noChangeAspect="1"/>
          </p:cNvPicPr>
          <p:nvPr/>
        </p:nvPicPr>
        <p:blipFill>
          <a:blip r:embed="rId2"/>
          <a:stretch>
            <a:fillRect/>
          </a:stretch>
        </p:blipFill>
        <p:spPr>
          <a:xfrm>
            <a:off x="2292350" y="2381250"/>
            <a:ext cx="4559300" cy="698500"/>
          </a:xfrm>
          <a:prstGeom prst="rect">
            <a:avLst/>
          </a:prstGeom>
        </p:spPr>
      </p:pic>
      <p:sp>
        <p:nvSpPr>
          <p:cNvPr id="6" name="TextBox 5"/>
          <p:cNvSpPr txBox="1"/>
          <p:nvPr/>
        </p:nvSpPr>
        <p:spPr>
          <a:xfrm>
            <a:off x="3064514" y="1919585"/>
            <a:ext cx="3018224" cy="461665"/>
          </a:xfrm>
          <a:prstGeom prst="rect">
            <a:avLst/>
          </a:prstGeom>
          <a:noFill/>
        </p:spPr>
        <p:txBody>
          <a:bodyPr wrap="none" rtlCol="0">
            <a:spAutoFit/>
          </a:bodyPr>
          <a:lstStyle/>
          <a:p>
            <a:pPr algn="ctr"/>
            <a:r>
              <a:rPr lang="en-US" sz="2400" dirty="0" smtClean="0"/>
              <a:t>Standard mobile icons</a:t>
            </a:r>
            <a:endParaRPr lang="en-US" sz="2400" dirty="0"/>
          </a:p>
        </p:txBody>
      </p:sp>
      <p:sp>
        <p:nvSpPr>
          <p:cNvPr id="8" name="Rectangle 7"/>
          <p:cNvSpPr/>
          <p:nvPr/>
        </p:nvSpPr>
        <p:spPr>
          <a:xfrm>
            <a:off x="256874" y="3239047"/>
            <a:ext cx="8429926" cy="3139321"/>
          </a:xfrm>
          <a:prstGeom prst="rect">
            <a:avLst/>
          </a:prstGeom>
        </p:spPr>
        <p:txBody>
          <a:bodyPr wrap="square">
            <a:spAutoFit/>
          </a:bodyPr>
          <a:lstStyle/>
          <a:p>
            <a:r>
              <a:rPr lang="en-US" dirty="0" smtClean="0">
                <a:latin typeface="Lucida Console"/>
                <a:cs typeface="Lucida Console"/>
              </a:rPr>
              <a:t>	&lt;div data-role="footer"&gt;</a:t>
            </a:r>
          </a:p>
          <a:p>
            <a:r>
              <a:rPr lang="en-US" dirty="0" smtClean="0">
                <a:latin typeface="Lucida Console"/>
                <a:cs typeface="Lucida Console"/>
              </a:rPr>
              <a:t>		&lt;div data-role="</a:t>
            </a:r>
            <a:r>
              <a:rPr lang="en-US" dirty="0" err="1" smtClean="0">
                <a:latin typeface="Lucida Console"/>
                <a:cs typeface="Lucida Console"/>
              </a:rPr>
              <a:t>navbar</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ul</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 </a:t>
            </a:r>
            <a:r>
              <a:rPr lang="en-US" dirty="0" smtClean="0">
                <a:solidFill>
                  <a:schemeClr val="accent1">
                    <a:lumMod val="60000"/>
                    <a:lumOff val="40000"/>
                  </a:schemeClr>
                </a:solidFill>
                <a:latin typeface="Lucida Console"/>
                <a:cs typeface="Lucida Console"/>
              </a:rPr>
              <a:t>data-icon="grid” </a:t>
            </a:r>
            <a:r>
              <a:rPr lang="en-US" dirty="0" smtClean="0">
                <a:latin typeface="Lucida Console"/>
                <a:cs typeface="Lucida Console"/>
              </a:rPr>
              <a:t>class="</a:t>
            </a:r>
            <a:r>
              <a:rPr lang="en-US" dirty="0" err="1" smtClean="0">
                <a:latin typeface="Lucida Console"/>
                <a:cs typeface="Lucida Console"/>
              </a:rPr>
              <a:t>ui-btn-active</a:t>
            </a:r>
            <a:r>
              <a:rPr lang="en-US" dirty="0" smtClean="0">
                <a:latin typeface="Lucida Console"/>
                <a:cs typeface="Lucida Console"/>
              </a:rPr>
              <a:t>"&gt;Summary&lt;/a&gt;&lt;/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 </a:t>
            </a:r>
            <a:r>
              <a:rPr lang="en-US" dirty="0" smtClean="0">
                <a:solidFill>
                  <a:srgbClr val="FFD25D"/>
                </a:solidFill>
                <a:latin typeface="Lucida Console"/>
                <a:cs typeface="Lucida Console"/>
              </a:rPr>
              <a:t>data-icon="star”</a:t>
            </a:r>
            <a:r>
              <a:rPr lang="en-US" dirty="0" smtClean="0">
                <a:latin typeface="Lucida Console"/>
                <a:cs typeface="Lucida Console"/>
              </a:rPr>
              <a:t>&gt;</a:t>
            </a:r>
            <a:r>
              <a:rPr lang="en-US" dirty="0" err="1" smtClean="0">
                <a:latin typeface="Lucida Console"/>
                <a:cs typeface="Lucida Console"/>
              </a:rPr>
              <a:t>Favs</a:t>
            </a:r>
            <a:r>
              <a:rPr lang="en-US" dirty="0" smtClean="0">
                <a:latin typeface="Lucida Console"/>
                <a:cs typeface="Lucida Console"/>
              </a:rPr>
              <a:t>&lt;/a&gt;&lt;/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 </a:t>
            </a:r>
            <a:r>
              <a:rPr lang="en-US" dirty="0" smtClean="0">
                <a:solidFill>
                  <a:srgbClr val="FFD25D"/>
                </a:solidFill>
                <a:latin typeface="Lucida Console"/>
                <a:cs typeface="Lucida Console"/>
              </a:rPr>
              <a:t>data-icon="gear"</a:t>
            </a:r>
            <a:r>
              <a:rPr lang="en-US" dirty="0" smtClean="0">
                <a:latin typeface="Lucida Console"/>
                <a:cs typeface="Lucida Console"/>
              </a:rPr>
              <a:t>&gt;Setup&lt;/a&gt;&lt;/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ul</a:t>
            </a:r>
            <a:r>
              <a:rPr lang="en-US" dirty="0" smtClean="0">
                <a:latin typeface="Lucida Console"/>
                <a:cs typeface="Lucida Console"/>
              </a:rPr>
              <a:t>&gt;</a:t>
            </a:r>
          </a:p>
          <a:p>
            <a:endParaRPr lang="en-US" dirty="0" smtClean="0">
              <a:latin typeface="Lucida Console"/>
              <a:cs typeface="Lucida Console"/>
            </a:endParaRPr>
          </a:p>
          <a:p>
            <a:r>
              <a:rPr lang="en-US" dirty="0" smtClean="0">
                <a:latin typeface="Lucida Console"/>
                <a:cs typeface="Lucida Console"/>
              </a:rPr>
              <a:t>		&lt;/div&gt;</a:t>
            </a:r>
            <a:r>
              <a:rPr lang="en-US" dirty="0" smtClean="0">
                <a:solidFill>
                  <a:schemeClr val="tx2">
                    <a:lumMod val="50000"/>
                  </a:schemeClr>
                </a:solidFill>
                <a:latin typeface="Lucida Console"/>
                <a:cs typeface="Lucida Console"/>
              </a:rPr>
              <a:t>&lt;!-- /</a:t>
            </a:r>
            <a:r>
              <a:rPr lang="en-US" dirty="0" err="1" smtClean="0">
                <a:solidFill>
                  <a:schemeClr val="tx2">
                    <a:lumMod val="50000"/>
                  </a:schemeClr>
                </a:solidFill>
                <a:latin typeface="Lucida Console"/>
                <a:cs typeface="Lucida Console"/>
              </a:rPr>
              <a:t>navbar</a:t>
            </a:r>
            <a:r>
              <a:rPr lang="en-US" dirty="0" smtClean="0">
                <a:solidFill>
                  <a:schemeClr val="tx2">
                    <a:lumMod val="50000"/>
                  </a:schemeClr>
                </a:solidFill>
                <a:latin typeface="Lucida Console"/>
                <a:cs typeface="Lucida Console"/>
              </a:rPr>
              <a:t> --&gt;</a:t>
            </a:r>
          </a:p>
          <a:p>
            <a:r>
              <a:rPr lang="en-US" dirty="0" smtClean="0">
                <a:latin typeface="Lucida Console"/>
                <a:cs typeface="Lucida Console"/>
              </a:rPr>
              <a:t>	&lt;/div&gt;</a:t>
            </a:r>
            <a:r>
              <a:rPr lang="en-US" dirty="0" smtClean="0">
                <a:solidFill>
                  <a:srgbClr val="68686D"/>
                </a:solidFill>
                <a:latin typeface="Lucida Console"/>
                <a:cs typeface="Lucida Console"/>
              </a:rPr>
              <a:t>&lt;!-- /footer --&gt;</a:t>
            </a:r>
            <a:endParaRPr lang="en-US" dirty="0">
              <a:solidFill>
                <a:srgbClr val="68686D"/>
              </a:solidFill>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Navbars</a:t>
            </a:r>
            <a:r>
              <a:rPr lang="en-US" dirty="0" smtClean="0"/>
              <a:t> with icons</a:t>
            </a:r>
            <a:endParaRPr lang="en-US" dirty="0"/>
          </a:p>
        </p:txBody>
      </p:sp>
      <p:sp>
        <p:nvSpPr>
          <p:cNvPr id="10" name="Content Placeholder 9"/>
          <p:cNvSpPr>
            <a:spLocks noGrp="1"/>
          </p:cNvSpPr>
          <p:nvPr>
            <p:ph idx="1"/>
          </p:nvPr>
        </p:nvSpPr>
        <p:spPr/>
        <p:txBody>
          <a:bodyPr/>
          <a:lstStyle/>
          <a:p>
            <a:r>
              <a:rPr lang="en-US" dirty="0" smtClean="0"/>
              <a:t>Control icon position (bottom, top, left, right)</a:t>
            </a:r>
            <a:endParaRPr lang="en-US" dirty="0"/>
          </a:p>
        </p:txBody>
      </p:sp>
      <p:sp>
        <p:nvSpPr>
          <p:cNvPr id="8" name="Rectangle 7"/>
          <p:cNvSpPr/>
          <p:nvPr/>
        </p:nvSpPr>
        <p:spPr>
          <a:xfrm>
            <a:off x="256874" y="3239047"/>
            <a:ext cx="8676632" cy="3139321"/>
          </a:xfrm>
          <a:prstGeom prst="rect">
            <a:avLst/>
          </a:prstGeom>
        </p:spPr>
        <p:txBody>
          <a:bodyPr wrap="square">
            <a:spAutoFit/>
          </a:bodyPr>
          <a:lstStyle/>
          <a:p>
            <a:r>
              <a:rPr lang="en-US" dirty="0" smtClean="0">
                <a:latin typeface="Lucida Console"/>
                <a:cs typeface="Lucida Console"/>
              </a:rPr>
              <a:t>	&lt;div data-role="footer"&gt;</a:t>
            </a:r>
          </a:p>
          <a:p>
            <a:r>
              <a:rPr lang="en-US" dirty="0" smtClean="0">
                <a:latin typeface="Lucida Console"/>
                <a:cs typeface="Lucida Console"/>
              </a:rPr>
              <a:t>		&lt;div data-role="</a:t>
            </a:r>
            <a:r>
              <a:rPr lang="en-US" dirty="0" err="1" smtClean="0">
                <a:latin typeface="Lucida Console"/>
                <a:cs typeface="Lucida Console"/>
              </a:rPr>
              <a:t>navbar</a:t>
            </a:r>
            <a:r>
              <a:rPr lang="en-US" dirty="0" smtClean="0">
                <a:latin typeface="Lucida Console"/>
                <a:cs typeface="Lucida Console"/>
              </a:rPr>
              <a:t>” </a:t>
            </a:r>
            <a:r>
              <a:rPr lang="en-US" b="1" dirty="0" smtClean="0">
                <a:solidFill>
                  <a:schemeClr val="accent1">
                    <a:lumMod val="60000"/>
                    <a:lumOff val="40000"/>
                  </a:schemeClr>
                </a:solidFill>
                <a:latin typeface="Lucida Console"/>
                <a:cs typeface="Lucida Console"/>
              </a:rPr>
              <a:t>data-</a:t>
            </a:r>
            <a:r>
              <a:rPr lang="en-US" b="1" dirty="0" err="1" smtClean="0">
                <a:solidFill>
                  <a:schemeClr val="accent1">
                    <a:lumMod val="60000"/>
                    <a:lumOff val="40000"/>
                  </a:schemeClr>
                </a:solidFill>
                <a:latin typeface="Lucida Console"/>
                <a:cs typeface="Lucida Console"/>
              </a:rPr>
              <a:t>iconpos</a:t>
            </a:r>
            <a:r>
              <a:rPr lang="en-US" b="1" dirty="0" smtClean="0">
                <a:solidFill>
                  <a:schemeClr val="accent1">
                    <a:lumMod val="60000"/>
                    <a:lumOff val="40000"/>
                  </a:schemeClr>
                </a:solidFill>
                <a:latin typeface="Lucida Console"/>
                <a:cs typeface="Lucida Console"/>
              </a:rPr>
              <a:t>="bottom"</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ul</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 data-icon="grid”&gt;Summary&lt;/a&gt;&lt;/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 data-icon="star” class="</a:t>
            </a:r>
            <a:r>
              <a:rPr lang="en-US" dirty="0" err="1" smtClean="0">
                <a:latin typeface="Lucida Console"/>
                <a:cs typeface="Lucida Console"/>
              </a:rPr>
              <a:t>ui-btn-active</a:t>
            </a:r>
            <a:r>
              <a:rPr lang="en-US" dirty="0" smtClean="0">
                <a:latin typeface="Lucida Console"/>
                <a:cs typeface="Lucida Console"/>
              </a:rPr>
              <a:t>"&gt;</a:t>
            </a:r>
            <a:r>
              <a:rPr lang="en-US" dirty="0" err="1" smtClean="0">
                <a:latin typeface="Lucida Console"/>
                <a:cs typeface="Lucida Console"/>
              </a:rPr>
              <a:t>Favs</a:t>
            </a:r>
            <a:r>
              <a:rPr lang="en-US" dirty="0" smtClean="0">
                <a:latin typeface="Lucida Console"/>
                <a:cs typeface="Lucida Console"/>
              </a:rPr>
              <a:t>&lt;/a&gt;&lt;/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 data-icon="gear"&gt;Setup&lt;/a&gt;&lt;/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ul</a:t>
            </a:r>
            <a:r>
              <a:rPr lang="en-US" dirty="0" smtClean="0">
                <a:latin typeface="Lucida Console"/>
                <a:cs typeface="Lucida Console"/>
              </a:rPr>
              <a:t>&gt;</a:t>
            </a:r>
          </a:p>
          <a:p>
            <a:endParaRPr lang="en-US" dirty="0" smtClean="0">
              <a:latin typeface="Lucida Console"/>
              <a:cs typeface="Lucida Console"/>
            </a:endParaRPr>
          </a:p>
          <a:p>
            <a:r>
              <a:rPr lang="en-US" dirty="0" smtClean="0">
                <a:latin typeface="Lucida Console"/>
                <a:cs typeface="Lucida Console"/>
              </a:rPr>
              <a:t>		&lt;/div&gt;</a:t>
            </a:r>
            <a:r>
              <a:rPr lang="en-US" dirty="0" smtClean="0">
                <a:solidFill>
                  <a:schemeClr val="tx2">
                    <a:lumMod val="50000"/>
                  </a:schemeClr>
                </a:solidFill>
                <a:latin typeface="Lucida Console"/>
                <a:cs typeface="Lucida Console"/>
              </a:rPr>
              <a:t>&lt;!-- /</a:t>
            </a:r>
            <a:r>
              <a:rPr lang="en-US" dirty="0" err="1" smtClean="0">
                <a:solidFill>
                  <a:schemeClr val="tx2">
                    <a:lumMod val="50000"/>
                  </a:schemeClr>
                </a:solidFill>
                <a:latin typeface="Lucida Console"/>
                <a:cs typeface="Lucida Console"/>
              </a:rPr>
              <a:t>navbar</a:t>
            </a:r>
            <a:r>
              <a:rPr lang="en-US" dirty="0" smtClean="0">
                <a:solidFill>
                  <a:schemeClr val="tx2">
                    <a:lumMod val="50000"/>
                  </a:schemeClr>
                </a:solidFill>
                <a:latin typeface="Lucida Console"/>
                <a:cs typeface="Lucida Console"/>
              </a:rPr>
              <a:t> --&gt;</a:t>
            </a:r>
          </a:p>
          <a:p>
            <a:r>
              <a:rPr lang="en-US" dirty="0" smtClean="0">
                <a:latin typeface="Lucida Console"/>
                <a:cs typeface="Lucida Console"/>
              </a:rPr>
              <a:t>	&lt;/div&gt;</a:t>
            </a:r>
            <a:r>
              <a:rPr lang="en-US" dirty="0" smtClean="0">
                <a:solidFill>
                  <a:srgbClr val="68686D"/>
                </a:solidFill>
                <a:latin typeface="Lucida Console"/>
                <a:cs typeface="Lucida Console"/>
              </a:rPr>
              <a:t>&lt;!-- /footer --&gt;</a:t>
            </a:r>
            <a:endParaRPr lang="en-US" dirty="0">
              <a:solidFill>
                <a:srgbClr val="68686D"/>
              </a:solidFill>
              <a:latin typeface="Lucida Console"/>
              <a:cs typeface="Lucida Console"/>
            </a:endParaRPr>
          </a:p>
        </p:txBody>
      </p:sp>
      <p:pic>
        <p:nvPicPr>
          <p:cNvPr id="7" name="Picture 6" descr="navincon2.tiff"/>
          <p:cNvPicPr>
            <a:picLocks noChangeAspect="1"/>
          </p:cNvPicPr>
          <p:nvPr/>
        </p:nvPicPr>
        <p:blipFill>
          <a:blip r:embed="rId2"/>
          <a:stretch>
            <a:fillRect/>
          </a:stretch>
        </p:blipFill>
        <p:spPr>
          <a:xfrm>
            <a:off x="2290512" y="2476500"/>
            <a:ext cx="4991100" cy="635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Navbars with icons</a:t>
            </a:r>
            <a:endParaRPr lang="en-US" dirty="0"/>
          </a:p>
        </p:txBody>
      </p:sp>
      <p:sp>
        <p:nvSpPr>
          <p:cNvPr id="10" name="Content Placeholder 9"/>
          <p:cNvSpPr>
            <a:spLocks noGrp="1"/>
          </p:cNvSpPr>
          <p:nvPr>
            <p:ph idx="1"/>
          </p:nvPr>
        </p:nvSpPr>
        <p:spPr>
          <a:xfrm>
            <a:off x="1" y="2990022"/>
            <a:ext cx="8919234" cy="4625609"/>
          </a:xfrm>
        </p:spPr>
        <p:txBody>
          <a:bodyPr>
            <a:normAutofit fontScale="70000" lnSpcReduction="20000"/>
          </a:bodyPr>
          <a:lstStyle/>
          <a:p>
            <a:endParaRPr lang="en-US" dirty="0" smtClean="0"/>
          </a:p>
          <a:p>
            <a:pPr>
              <a:buNone/>
            </a:pPr>
            <a:r>
              <a:rPr lang="en-US" dirty="0" smtClean="0"/>
              <a:t>&lt;div data-role="footer" class="</a:t>
            </a:r>
            <a:r>
              <a:rPr lang="en-US" dirty="0" err="1" smtClean="0"/>
              <a:t>nav-glyphish-example</a:t>
            </a:r>
            <a:r>
              <a:rPr lang="en-US" dirty="0" smtClean="0"/>
              <a:t>”&gt;</a:t>
            </a:r>
          </a:p>
          <a:p>
            <a:pPr>
              <a:buNone/>
            </a:pPr>
            <a:r>
              <a:rPr lang="en-US" dirty="0" smtClean="0"/>
              <a:t>	&lt;div data-role="</a:t>
            </a:r>
            <a:r>
              <a:rPr lang="en-US" dirty="0" err="1" smtClean="0"/>
              <a:t>navbar</a:t>
            </a:r>
            <a:r>
              <a:rPr lang="en-US" dirty="0" smtClean="0"/>
              <a:t>" class="</a:t>
            </a:r>
            <a:r>
              <a:rPr lang="en-US" dirty="0" err="1" smtClean="0"/>
              <a:t>nav-glyphish-example</a:t>
            </a:r>
            <a:r>
              <a:rPr lang="en-US" dirty="0" smtClean="0"/>
              <a:t>" data-grid="</a:t>
            </a:r>
            <a:r>
              <a:rPr lang="en-US" dirty="0" err="1" smtClean="0"/>
              <a:t>d</a:t>
            </a:r>
            <a:r>
              <a:rPr lang="en-US" dirty="0" smtClean="0"/>
              <a:t>"&gt;</a:t>
            </a:r>
          </a:p>
          <a:p>
            <a:pPr>
              <a:buNone/>
            </a:pPr>
            <a:r>
              <a:rPr lang="en-US" dirty="0" smtClean="0"/>
              <a:t>	&lt;</a:t>
            </a:r>
            <a:r>
              <a:rPr lang="en-US" dirty="0" err="1" smtClean="0"/>
              <a:t>ul</a:t>
            </a:r>
            <a:r>
              <a:rPr lang="en-US" dirty="0" smtClean="0"/>
              <a:t>&gt;</a:t>
            </a:r>
          </a:p>
          <a:p>
            <a:pPr>
              <a:buNone/>
            </a:pPr>
            <a:r>
              <a:rPr lang="en-US" dirty="0" smtClean="0"/>
              <a:t>		&lt;</a:t>
            </a:r>
            <a:r>
              <a:rPr lang="en-US" dirty="0" err="1" smtClean="0"/>
              <a:t>li</a:t>
            </a:r>
            <a:r>
              <a:rPr lang="en-US" dirty="0" smtClean="0"/>
              <a:t>&gt;&lt;a </a:t>
            </a:r>
            <a:r>
              <a:rPr lang="en-US" dirty="0" err="1" smtClean="0"/>
              <a:t>href</a:t>
            </a:r>
            <a:r>
              <a:rPr lang="en-US" dirty="0" smtClean="0"/>
              <a:t>="#" id="chat" data-icon="custom"&gt;Chat&lt;/a&gt;&lt;/</a:t>
            </a:r>
            <a:r>
              <a:rPr lang="en-US" dirty="0" err="1" smtClean="0"/>
              <a:t>li</a:t>
            </a:r>
            <a:r>
              <a:rPr lang="en-US" dirty="0" smtClean="0"/>
              <a:t>&gt;</a:t>
            </a:r>
          </a:p>
          <a:p>
            <a:pPr>
              <a:buNone/>
            </a:pPr>
            <a:r>
              <a:rPr lang="en-US" dirty="0" smtClean="0"/>
              <a:t>		&lt;</a:t>
            </a:r>
            <a:r>
              <a:rPr lang="en-US" dirty="0" err="1" smtClean="0"/>
              <a:t>li</a:t>
            </a:r>
            <a:r>
              <a:rPr lang="en-US" dirty="0" smtClean="0"/>
              <a:t>&gt;&lt;a </a:t>
            </a:r>
            <a:r>
              <a:rPr lang="en-US" dirty="0" err="1" smtClean="0"/>
              <a:t>href</a:t>
            </a:r>
            <a:r>
              <a:rPr lang="en-US" dirty="0" smtClean="0"/>
              <a:t>="#" id="email" data-icon="custom"&gt;Email&lt;/a&gt;&lt;/</a:t>
            </a:r>
            <a:r>
              <a:rPr lang="en-US" dirty="0" err="1" smtClean="0"/>
              <a:t>li</a:t>
            </a:r>
            <a:r>
              <a:rPr lang="en-US" dirty="0" smtClean="0"/>
              <a:t>&gt;</a:t>
            </a:r>
          </a:p>
          <a:p>
            <a:pPr>
              <a:buNone/>
            </a:pPr>
            <a:r>
              <a:rPr lang="en-US" dirty="0" smtClean="0"/>
              <a:t>		&lt;</a:t>
            </a:r>
            <a:r>
              <a:rPr lang="en-US" dirty="0" err="1" smtClean="0"/>
              <a:t>li</a:t>
            </a:r>
            <a:r>
              <a:rPr lang="en-US" dirty="0" smtClean="0"/>
              <a:t>&gt;&lt;a </a:t>
            </a:r>
            <a:r>
              <a:rPr lang="en-US" dirty="0" err="1" smtClean="0"/>
              <a:t>href</a:t>
            </a:r>
            <a:r>
              <a:rPr lang="en-US" dirty="0" smtClean="0"/>
              <a:t>="#" id="skull" data-icon="custom"&gt;Danger&lt;/a&gt;&lt;/</a:t>
            </a:r>
            <a:r>
              <a:rPr lang="en-US" dirty="0" err="1" smtClean="0"/>
              <a:t>li</a:t>
            </a:r>
            <a:r>
              <a:rPr lang="en-US" dirty="0" smtClean="0"/>
              <a:t>&gt;</a:t>
            </a:r>
          </a:p>
          <a:p>
            <a:pPr>
              <a:buNone/>
            </a:pPr>
            <a:r>
              <a:rPr lang="en-US" dirty="0" smtClean="0"/>
              <a:t>		&lt;</a:t>
            </a:r>
            <a:r>
              <a:rPr lang="en-US" dirty="0" err="1" smtClean="0"/>
              <a:t>li</a:t>
            </a:r>
            <a:r>
              <a:rPr lang="en-US" dirty="0" smtClean="0"/>
              <a:t>&gt;&lt;a </a:t>
            </a:r>
            <a:r>
              <a:rPr lang="en-US" dirty="0" err="1" smtClean="0"/>
              <a:t>href</a:t>
            </a:r>
            <a:r>
              <a:rPr lang="en-US" dirty="0" smtClean="0"/>
              <a:t>="#" id="beer" data-icon="custom"&gt;Beer&lt;/a&gt;&lt;/</a:t>
            </a:r>
            <a:r>
              <a:rPr lang="en-US" dirty="0" err="1" smtClean="0"/>
              <a:t>li</a:t>
            </a:r>
            <a:r>
              <a:rPr lang="en-US" dirty="0" smtClean="0"/>
              <a:t>&gt;</a:t>
            </a:r>
          </a:p>
          <a:p>
            <a:pPr>
              <a:buNone/>
            </a:pPr>
            <a:r>
              <a:rPr lang="en-US" dirty="0" smtClean="0"/>
              <a:t>		&lt;</a:t>
            </a:r>
            <a:r>
              <a:rPr lang="en-US" dirty="0" err="1" smtClean="0"/>
              <a:t>li</a:t>
            </a:r>
            <a:r>
              <a:rPr lang="en-US" dirty="0" smtClean="0"/>
              <a:t>&gt;&lt;a </a:t>
            </a:r>
            <a:r>
              <a:rPr lang="en-US" dirty="0" err="1" smtClean="0"/>
              <a:t>href</a:t>
            </a:r>
            <a:r>
              <a:rPr lang="en-US" dirty="0" smtClean="0"/>
              <a:t>="#" id="coffee" data-icon="custom"&gt;Coffee&lt;/a&gt;&lt;/</a:t>
            </a:r>
            <a:r>
              <a:rPr lang="en-US" dirty="0" err="1" smtClean="0"/>
              <a:t>li</a:t>
            </a:r>
            <a:r>
              <a:rPr lang="en-US" dirty="0" smtClean="0"/>
              <a:t>&gt;</a:t>
            </a:r>
          </a:p>
          <a:p>
            <a:pPr>
              <a:buNone/>
            </a:pPr>
            <a:r>
              <a:rPr lang="en-US" dirty="0" smtClean="0"/>
              <a:t>	&lt;/</a:t>
            </a:r>
            <a:r>
              <a:rPr lang="en-US" dirty="0" err="1" smtClean="0"/>
              <a:t>ul</a:t>
            </a:r>
            <a:r>
              <a:rPr lang="en-US" dirty="0" smtClean="0"/>
              <a:t>&gt;</a:t>
            </a:r>
          </a:p>
          <a:p>
            <a:pPr>
              <a:buNone/>
            </a:pPr>
            <a:r>
              <a:rPr lang="en-US" dirty="0" smtClean="0"/>
              <a:t>	&lt;/div&gt;</a:t>
            </a:r>
          </a:p>
          <a:p>
            <a:pPr>
              <a:buNone/>
            </a:pPr>
            <a:r>
              <a:rPr lang="en-US" dirty="0" smtClean="0"/>
              <a:t>&lt;/div&gt;</a:t>
            </a:r>
          </a:p>
          <a:p>
            <a:pPr>
              <a:buNone/>
            </a:pPr>
            <a:endParaRPr lang="en-US" dirty="0"/>
          </a:p>
        </p:txBody>
      </p:sp>
      <p:pic>
        <p:nvPicPr>
          <p:cNvPr id="5" name="Picture 4"/>
          <p:cNvPicPr>
            <a:picLocks noChangeAspect="1"/>
          </p:cNvPicPr>
          <p:nvPr/>
        </p:nvPicPr>
        <p:blipFill>
          <a:blip r:embed="rId2"/>
          <a:stretch>
            <a:fillRect/>
          </a:stretch>
        </p:blipFill>
        <p:spPr>
          <a:xfrm>
            <a:off x="2273300" y="2088322"/>
            <a:ext cx="4597400" cy="901700"/>
          </a:xfrm>
          <a:prstGeom prst="rect">
            <a:avLst/>
          </a:prstGeom>
        </p:spPr>
      </p:pic>
      <p:sp>
        <p:nvSpPr>
          <p:cNvPr id="7" name="TextBox 6"/>
          <p:cNvSpPr txBox="1"/>
          <p:nvPr/>
        </p:nvSpPr>
        <p:spPr>
          <a:xfrm>
            <a:off x="2788399" y="1626657"/>
            <a:ext cx="3570459" cy="461665"/>
          </a:xfrm>
          <a:prstGeom prst="rect">
            <a:avLst/>
          </a:prstGeom>
          <a:noFill/>
        </p:spPr>
        <p:txBody>
          <a:bodyPr wrap="none" rtlCol="0">
            <a:spAutoFit/>
          </a:bodyPr>
          <a:lstStyle/>
          <a:p>
            <a:pPr algn="ctr"/>
            <a:r>
              <a:rPr lang="en-US" sz="2400" dirty="0" smtClean="0"/>
              <a:t>3</a:t>
            </a:r>
            <a:r>
              <a:rPr lang="en-US" sz="2400" baseline="30000" dirty="0" smtClean="0"/>
              <a:t>rd</a:t>
            </a:r>
            <a:r>
              <a:rPr lang="en-US" sz="2400" dirty="0" smtClean="0"/>
              <a:t> part  icons e.g. </a:t>
            </a:r>
            <a:r>
              <a:rPr lang="en-US" sz="2400" dirty="0" err="1" smtClean="0">
                <a:hlinkClick r:id="rId3"/>
              </a:rPr>
              <a:t>Glyphish</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03462"/>
            <a:ext cx="9144000" cy="5909311"/>
          </a:xfrm>
          <a:prstGeom prst="rect">
            <a:avLst/>
          </a:prstGeom>
        </p:spPr>
        <p:txBody>
          <a:bodyPr wrap="square">
            <a:spAutoFit/>
          </a:bodyPr>
          <a:lstStyle/>
          <a:p>
            <a:r>
              <a:rPr lang="en-US" dirty="0" smtClean="0"/>
              <a:t>&lt;style&gt;	</a:t>
            </a:r>
          </a:p>
          <a:p>
            <a:r>
              <a:rPr lang="en-US" dirty="0" smtClean="0"/>
              <a:t>	.</a:t>
            </a:r>
            <a:r>
              <a:rPr lang="en-US" dirty="0" err="1" smtClean="0"/>
              <a:t>nav-glyphish-example</a:t>
            </a:r>
            <a:r>
              <a:rPr lang="en-US" dirty="0" smtClean="0"/>
              <a:t> .</a:t>
            </a:r>
            <a:r>
              <a:rPr lang="en-US" dirty="0" err="1" smtClean="0"/>
              <a:t>ui-btn</a:t>
            </a:r>
            <a:r>
              <a:rPr lang="en-US" dirty="0" smtClean="0"/>
              <a:t> .</a:t>
            </a:r>
            <a:r>
              <a:rPr lang="en-US" dirty="0" err="1" smtClean="0"/>
              <a:t>ui-btn-inner</a:t>
            </a:r>
            <a:r>
              <a:rPr lang="en-US" dirty="0" smtClean="0"/>
              <a:t> { padding-top: 40px !important; }</a:t>
            </a:r>
          </a:p>
          <a:p>
            <a:r>
              <a:rPr lang="en-US" dirty="0" smtClean="0"/>
              <a:t>	.</a:t>
            </a:r>
            <a:r>
              <a:rPr lang="en-US" dirty="0" err="1" smtClean="0"/>
              <a:t>nav-glyphish-example</a:t>
            </a:r>
            <a:r>
              <a:rPr lang="en-US" dirty="0" smtClean="0"/>
              <a:t> .</a:t>
            </a:r>
            <a:r>
              <a:rPr lang="en-US" dirty="0" err="1" smtClean="0"/>
              <a:t>ui-btn</a:t>
            </a:r>
            <a:r>
              <a:rPr lang="en-US" dirty="0" smtClean="0"/>
              <a:t> .</a:t>
            </a:r>
            <a:r>
              <a:rPr lang="en-US" dirty="0" err="1" smtClean="0"/>
              <a:t>ui</a:t>
            </a:r>
            <a:r>
              <a:rPr lang="en-US" dirty="0" smtClean="0"/>
              <a:t>-icon { width: 30px!important; height: 30px!important; margin-left: -15px !important; box-shadow: </a:t>
            </a:r>
            <a:r>
              <a:rPr lang="en-US" dirty="0" err="1" smtClean="0"/>
              <a:t>none!important</a:t>
            </a:r>
            <a:r>
              <a:rPr lang="en-US" dirty="0" smtClean="0"/>
              <a:t>; -</a:t>
            </a:r>
            <a:r>
              <a:rPr lang="en-US" dirty="0" err="1" smtClean="0"/>
              <a:t>moz</a:t>
            </a:r>
            <a:r>
              <a:rPr lang="en-US" dirty="0" smtClean="0"/>
              <a:t>-box-shadow: </a:t>
            </a:r>
            <a:r>
              <a:rPr lang="en-US" dirty="0" err="1" smtClean="0"/>
              <a:t>none!important</a:t>
            </a:r>
            <a:r>
              <a:rPr lang="en-US" dirty="0" smtClean="0"/>
              <a:t>; -</a:t>
            </a:r>
            <a:r>
              <a:rPr lang="en-US" dirty="0" err="1" smtClean="0"/>
              <a:t>webkit</a:t>
            </a:r>
            <a:r>
              <a:rPr lang="en-US" dirty="0" smtClean="0"/>
              <a:t>-box-shadow: </a:t>
            </a:r>
            <a:r>
              <a:rPr lang="en-US" dirty="0" err="1" smtClean="0"/>
              <a:t>none!important</a:t>
            </a:r>
            <a:r>
              <a:rPr lang="en-US" dirty="0" smtClean="0"/>
              <a:t>; -</a:t>
            </a:r>
            <a:r>
              <a:rPr lang="en-US" dirty="0" err="1" smtClean="0"/>
              <a:t>webkit</a:t>
            </a:r>
            <a:r>
              <a:rPr lang="en-US" dirty="0" smtClean="0"/>
              <a:t>-border-radius: 0 !important; border-radius: 0 !important; }</a:t>
            </a:r>
          </a:p>
          <a:p>
            <a:r>
              <a:rPr lang="en-US" dirty="0" smtClean="0"/>
              <a:t>	#chat .</a:t>
            </a:r>
            <a:r>
              <a:rPr lang="en-US" dirty="0" err="1" smtClean="0"/>
              <a:t>ui</a:t>
            </a:r>
            <a:r>
              <a:rPr lang="en-US" dirty="0" smtClean="0"/>
              <a:t>-icon { background:  url(glyphish-icons/09-chat2.png) 50% 50% no-repeat; background-size: 24px 22px; }</a:t>
            </a:r>
          </a:p>
          <a:p>
            <a:r>
              <a:rPr lang="en-US" dirty="0" smtClean="0"/>
              <a:t>	#email .</a:t>
            </a:r>
            <a:r>
              <a:rPr lang="en-US" dirty="0" err="1" smtClean="0"/>
              <a:t>ui</a:t>
            </a:r>
            <a:r>
              <a:rPr lang="en-US" dirty="0" smtClean="0"/>
              <a:t>-icon { background:  url(glyphish-icons/18-envelope.png) 50% 50% no-repeat; background-size: 24px 16px;  }</a:t>
            </a:r>
          </a:p>
          <a:p>
            <a:r>
              <a:rPr lang="en-US" dirty="0" smtClean="0"/>
              <a:t>	#login .</a:t>
            </a:r>
            <a:r>
              <a:rPr lang="en-US" dirty="0" err="1" smtClean="0"/>
              <a:t>ui</a:t>
            </a:r>
            <a:r>
              <a:rPr lang="en-US" dirty="0" smtClean="0"/>
              <a:t>-icon { background:  url(glyphish-icons/30-key.png) 50% 50% no-repeat;  background-size: 12px 26px; }</a:t>
            </a:r>
          </a:p>
          <a:p>
            <a:r>
              <a:rPr lang="en-US" dirty="0" smtClean="0"/>
              <a:t>	#beer .</a:t>
            </a:r>
            <a:r>
              <a:rPr lang="en-US" dirty="0" err="1" smtClean="0"/>
              <a:t>ui</a:t>
            </a:r>
            <a:r>
              <a:rPr lang="en-US" dirty="0" smtClean="0"/>
              <a:t>-icon { background:  url(glyphish-icons/88-beermug.png) 50% 50% no-repeat;  background-size: 22px 27px; }</a:t>
            </a:r>
          </a:p>
          <a:p>
            <a:r>
              <a:rPr lang="en-US" dirty="0" smtClean="0"/>
              <a:t>	#coffee .</a:t>
            </a:r>
            <a:r>
              <a:rPr lang="en-US" dirty="0" err="1" smtClean="0"/>
              <a:t>ui</a:t>
            </a:r>
            <a:r>
              <a:rPr lang="en-US" dirty="0" smtClean="0"/>
              <a:t>-icon { background:  url(glyphish-icons/100-coffee.png) 50% 50% no-repeat;  background-size: 20px 24px; }</a:t>
            </a:r>
          </a:p>
          <a:p>
            <a:r>
              <a:rPr lang="en-US" dirty="0" smtClean="0"/>
              <a:t>	#skull .</a:t>
            </a:r>
            <a:r>
              <a:rPr lang="en-US" dirty="0" err="1" smtClean="0"/>
              <a:t>ui</a:t>
            </a:r>
            <a:r>
              <a:rPr lang="en-US" dirty="0" smtClean="0"/>
              <a:t>-icon { background:  url(glyphish-icons/21-skull.png) 50% 50% no-repeat;  background-size: 22px 24px; }</a:t>
            </a:r>
          </a:p>
          <a:p>
            <a:r>
              <a:rPr lang="en-US" dirty="0" smtClean="0"/>
              <a:t>&lt;/style&gt;</a:t>
            </a:r>
          </a:p>
          <a:p>
            <a:r>
              <a:rPr lang="en-US" dirty="0" smtClean="0"/>
              <a:t>	</a:t>
            </a:r>
          </a:p>
          <a:p>
            <a:r>
              <a:rPr lang="en-US" dirty="0" smtClean="0"/>
              <a:t>	</a:t>
            </a:r>
            <a:endParaRPr lang="en-US" dirty="0"/>
          </a:p>
        </p:txBody>
      </p:sp>
      <p:sp>
        <p:nvSpPr>
          <p:cNvPr id="5" name="Title 4"/>
          <p:cNvSpPr>
            <a:spLocks noGrp="1"/>
          </p:cNvSpPr>
          <p:nvPr>
            <p:ph type="title" idx="4294967295"/>
          </p:nvPr>
        </p:nvSpPr>
        <p:spPr>
          <a:xfrm>
            <a:off x="470943" y="152400"/>
            <a:ext cx="8229600" cy="1250950"/>
          </a:xfrm>
        </p:spPr>
        <p:txBody>
          <a:bodyPr/>
          <a:lstStyle/>
          <a:p>
            <a:r>
              <a:rPr lang="en-US" dirty="0" smtClean="0">
                <a:solidFill>
                  <a:schemeClr val="tx1"/>
                </a:solidFill>
              </a:rPr>
              <a:t>Also need style declaration</a:t>
            </a:r>
            <a:endParaRPr lang="en-US" dirty="0">
              <a:solidFill>
                <a:schemeClr val="tx1"/>
              </a:solidFill>
            </a:endParaRPr>
          </a:p>
        </p:txBody>
      </p:sp>
      <p:pic>
        <p:nvPicPr>
          <p:cNvPr id="6" name="Picture 5" descr="danger.jpg"/>
          <p:cNvPicPr>
            <a:picLocks noChangeAspect="1"/>
          </p:cNvPicPr>
          <p:nvPr/>
        </p:nvPicPr>
        <p:blipFill>
          <a:blip r:embed="rId2"/>
          <a:stretch>
            <a:fillRect/>
          </a:stretch>
        </p:blipFill>
        <p:spPr>
          <a:xfrm>
            <a:off x="109861" y="433913"/>
            <a:ext cx="694678" cy="69467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Mobile Browser </a:t>
            </a:r>
            <a:r>
              <a:rPr lang="en-US" dirty="0"/>
              <a:t>Aug 12– Sept </a:t>
            </a:r>
            <a:r>
              <a:rPr lang="en-US" dirty="0" smtClean="0"/>
              <a:t>14 Worldwide</a:t>
            </a:r>
            <a:endParaRPr lang="en-US" dirty="0"/>
          </a:p>
        </p:txBody>
      </p:sp>
      <p:pic>
        <p:nvPicPr>
          <p:cNvPr id="5" name="Content Placeholder 4" descr="StatCounter-browser-ww-monthly-201208-201409.jpg"/>
          <p:cNvPicPr>
            <a:picLocks noGrp="1" noChangeAspect="1"/>
          </p:cNvPicPr>
          <p:nvPr>
            <p:ph idx="1"/>
          </p:nvPr>
        </p:nvPicPr>
        <p:blipFill>
          <a:blip r:embed="rId2">
            <a:extLst>
              <a:ext uri="{28A0092B-C50C-407E-A947-70E740481C1C}">
                <a14:useLocalDpi xmlns:a14="http://schemas.microsoft.com/office/drawing/2010/main" val="0"/>
              </a:ext>
            </a:extLst>
          </a:blip>
          <a:srcRect t="1995" b="1995"/>
          <a:stretch>
            <a:fillRect/>
          </a:stretch>
        </p:blipFill>
        <p:spPr/>
      </p:pic>
    </p:spTree>
    <p:extLst>
      <p:ext uri="{BB962C8B-B14F-4D97-AF65-F5344CB8AC3E}">
        <p14:creationId xmlns:p14="http://schemas.microsoft.com/office/powerpoint/2010/main" val="128010012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Themed </a:t>
            </a:r>
            <a:r>
              <a:rPr lang="en-US" dirty="0" err="1" smtClean="0"/>
              <a:t>navbar</a:t>
            </a:r>
            <a:endParaRPr lang="en-US" dirty="0"/>
          </a:p>
        </p:txBody>
      </p:sp>
      <p:pic>
        <p:nvPicPr>
          <p:cNvPr id="4" name="Picture 3" descr="navbar10.tiff"/>
          <p:cNvPicPr>
            <a:picLocks noChangeAspect="1"/>
          </p:cNvPicPr>
          <p:nvPr/>
        </p:nvPicPr>
        <p:blipFill>
          <a:blip r:embed="rId2"/>
          <a:stretch>
            <a:fillRect/>
          </a:stretch>
        </p:blipFill>
        <p:spPr>
          <a:xfrm>
            <a:off x="1840636" y="2648135"/>
            <a:ext cx="5461000" cy="622300"/>
          </a:xfrm>
          <a:prstGeom prst="rect">
            <a:avLst/>
          </a:prstGeom>
        </p:spPr>
      </p:pic>
      <p:sp>
        <p:nvSpPr>
          <p:cNvPr id="5" name="Rectangle 4"/>
          <p:cNvSpPr/>
          <p:nvPr/>
        </p:nvSpPr>
        <p:spPr>
          <a:xfrm>
            <a:off x="228868" y="3495886"/>
            <a:ext cx="8686800" cy="2862323"/>
          </a:xfrm>
          <a:prstGeom prst="rect">
            <a:avLst/>
          </a:prstGeom>
        </p:spPr>
        <p:txBody>
          <a:bodyPr wrap="square">
            <a:spAutoFit/>
          </a:bodyPr>
          <a:lstStyle/>
          <a:p>
            <a:r>
              <a:rPr lang="en-US" dirty="0" smtClean="0">
                <a:latin typeface="Lucida Console"/>
                <a:cs typeface="Lucida Console"/>
              </a:rPr>
              <a:t>&lt;div </a:t>
            </a:r>
            <a:r>
              <a:rPr lang="en-US" dirty="0" smtClean="0">
                <a:solidFill>
                  <a:srgbClr val="FFD25D"/>
                </a:solidFill>
                <a:latin typeface="Lucida Console"/>
                <a:cs typeface="Lucida Console"/>
              </a:rPr>
              <a:t>class="</a:t>
            </a:r>
            <a:r>
              <a:rPr lang="en-US" dirty="0" err="1" smtClean="0">
                <a:solidFill>
                  <a:srgbClr val="FFD25D"/>
                </a:solidFill>
                <a:latin typeface="Lucida Console"/>
                <a:cs typeface="Lucida Console"/>
              </a:rPr>
              <a:t>ui-body-b</a:t>
            </a:r>
            <a:r>
              <a:rPr lang="en-US" dirty="0" smtClean="0">
                <a:solidFill>
                  <a:srgbClr val="FFD25D"/>
                </a:solidFill>
                <a:latin typeface="Lucida Console"/>
                <a:cs typeface="Lucida Console"/>
              </a:rPr>
              <a:t> </a:t>
            </a:r>
            <a:r>
              <a:rPr lang="en-US" dirty="0" err="1" smtClean="0">
                <a:solidFill>
                  <a:srgbClr val="FFD25D"/>
                </a:solidFill>
                <a:latin typeface="Lucida Console"/>
                <a:cs typeface="Lucida Console"/>
              </a:rPr>
              <a:t>ui</a:t>
            </a:r>
            <a:r>
              <a:rPr lang="en-US" dirty="0" smtClean="0">
                <a:solidFill>
                  <a:srgbClr val="FFD25D"/>
                </a:solidFill>
                <a:latin typeface="Lucida Console"/>
                <a:cs typeface="Lucida Console"/>
              </a:rPr>
              <a:t>-body”</a:t>
            </a:r>
            <a:r>
              <a:rPr lang="en-US" dirty="0" smtClean="0">
                <a:latin typeface="Lucida Console"/>
                <a:cs typeface="Lucida Console"/>
              </a:rPr>
              <a:t>&gt;</a:t>
            </a:r>
          </a:p>
          <a:p>
            <a:r>
              <a:rPr lang="en-US" dirty="0" smtClean="0">
                <a:latin typeface="Lucida Console"/>
                <a:cs typeface="Lucida Console"/>
              </a:rPr>
              <a:t>	&lt;div data-role="</a:t>
            </a:r>
            <a:r>
              <a:rPr lang="en-US" dirty="0" err="1" smtClean="0">
                <a:latin typeface="Lucida Console"/>
                <a:cs typeface="Lucida Console"/>
              </a:rPr>
              <a:t>navbar</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ul</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 data-icon="grid”&gt;Summary&lt;/a&gt;&lt;/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 data-icon="star” class="</a:t>
            </a:r>
            <a:r>
              <a:rPr lang="en-US" dirty="0" err="1" smtClean="0">
                <a:latin typeface="Lucida Console"/>
                <a:cs typeface="Lucida Console"/>
              </a:rPr>
              <a:t>ui-btn-active</a:t>
            </a:r>
            <a:r>
              <a:rPr lang="en-US" dirty="0" smtClean="0">
                <a:latin typeface="Lucida Console"/>
                <a:cs typeface="Lucida Console"/>
              </a:rPr>
              <a:t>"&gt;</a:t>
            </a:r>
            <a:r>
              <a:rPr lang="en-US" dirty="0" err="1" smtClean="0">
                <a:latin typeface="Lucida Console"/>
                <a:cs typeface="Lucida Console"/>
              </a:rPr>
              <a:t>Favs</a:t>
            </a:r>
            <a:r>
              <a:rPr lang="en-US" dirty="0" smtClean="0">
                <a:latin typeface="Lucida Console"/>
                <a:cs typeface="Lucida Console"/>
              </a:rPr>
              <a:t>&lt;/a&gt;&lt;/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 data-icon="gear"&gt;Setup&lt;/a&gt;&lt;/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ul</a:t>
            </a:r>
            <a:r>
              <a:rPr lang="en-US" dirty="0" smtClean="0">
                <a:latin typeface="Lucida Console"/>
                <a:cs typeface="Lucida Console"/>
              </a:rPr>
              <a:t>&gt;</a:t>
            </a:r>
          </a:p>
          <a:p>
            <a:r>
              <a:rPr lang="en-US" dirty="0" smtClean="0">
                <a:latin typeface="Lucida Console"/>
                <a:cs typeface="Lucida Console"/>
              </a:rPr>
              <a:t>	&lt;/div&gt;</a:t>
            </a:r>
            <a:r>
              <a:rPr lang="en-US" dirty="0" smtClean="0">
                <a:solidFill>
                  <a:schemeClr val="tx2">
                    <a:lumMod val="50000"/>
                  </a:schemeClr>
                </a:solidFill>
                <a:latin typeface="Lucida Console"/>
                <a:cs typeface="Lucida Console"/>
              </a:rPr>
              <a:t>&lt;!-- /</a:t>
            </a:r>
            <a:r>
              <a:rPr lang="en-US" dirty="0" err="1" smtClean="0">
                <a:solidFill>
                  <a:schemeClr val="tx2">
                    <a:lumMod val="50000"/>
                  </a:schemeClr>
                </a:solidFill>
                <a:latin typeface="Lucida Console"/>
                <a:cs typeface="Lucida Console"/>
              </a:rPr>
              <a:t>navbar</a:t>
            </a:r>
            <a:r>
              <a:rPr lang="en-US" dirty="0" smtClean="0">
                <a:solidFill>
                  <a:schemeClr val="tx2">
                    <a:lumMod val="50000"/>
                  </a:schemeClr>
                </a:solidFill>
                <a:latin typeface="Lucida Console"/>
                <a:cs typeface="Lucida Console"/>
              </a:rPr>
              <a:t> --&gt;</a:t>
            </a:r>
          </a:p>
          <a:p>
            <a:r>
              <a:rPr lang="en-US" dirty="0" smtClean="0">
                <a:latin typeface="Lucida Console"/>
                <a:cs typeface="Lucida Console"/>
              </a:rPr>
              <a:t>&lt;/div&gt;</a:t>
            </a:r>
            <a:r>
              <a:rPr lang="en-US" dirty="0" smtClean="0">
                <a:solidFill>
                  <a:srgbClr val="68686D"/>
                </a:solidFill>
                <a:latin typeface="Lucida Console"/>
                <a:cs typeface="Lucida Console"/>
              </a:rPr>
              <a:t>&lt;!-- /footer --&gt;</a:t>
            </a:r>
            <a:endParaRPr lang="en-US" dirty="0">
              <a:solidFill>
                <a:srgbClr val="68686D"/>
              </a:solidFill>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Navbar</a:t>
            </a:r>
            <a:r>
              <a:rPr lang="en-US" dirty="0" smtClean="0"/>
              <a:t> in header</a:t>
            </a:r>
            <a:endParaRPr lang="en-US" dirty="0"/>
          </a:p>
        </p:txBody>
      </p:sp>
      <p:pic>
        <p:nvPicPr>
          <p:cNvPr id="4" name="Picture 3" descr="navbar7.tiff"/>
          <p:cNvPicPr>
            <a:picLocks noChangeAspect="1"/>
          </p:cNvPicPr>
          <p:nvPr/>
        </p:nvPicPr>
        <p:blipFill>
          <a:blip r:embed="rId2"/>
          <a:stretch>
            <a:fillRect/>
          </a:stretch>
        </p:blipFill>
        <p:spPr>
          <a:xfrm>
            <a:off x="1835150" y="1731097"/>
            <a:ext cx="5473700" cy="965200"/>
          </a:xfrm>
          <a:prstGeom prst="rect">
            <a:avLst/>
          </a:prstGeom>
        </p:spPr>
      </p:pic>
      <p:sp>
        <p:nvSpPr>
          <p:cNvPr id="5" name="Rectangle 4"/>
          <p:cNvSpPr/>
          <p:nvPr/>
        </p:nvSpPr>
        <p:spPr>
          <a:xfrm>
            <a:off x="457200" y="2924601"/>
            <a:ext cx="8229600" cy="3416320"/>
          </a:xfrm>
          <a:prstGeom prst="rect">
            <a:avLst/>
          </a:prstGeom>
        </p:spPr>
        <p:txBody>
          <a:bodyPr wrap="square">
            <a:spAutoFit/>
          </a:bodyPr>
          <a:lstStyle/>
          <a:p>
            <a:r>
              <a:rPr lang="en-US" dirty="0" smtClean="0">
                <a:solidFill>
                  <a:schemeClr val="accent1">
                    <a:lumMod val="60000"/>
                    <a:lumOff val="40000"/>
                  </a:schemeClr>
                </a:solidFill>
                <a:latin typeface="Lucida Console"/>
                <a:cs typeface="Lucida Console"/>
              </a:rPr>
              <a:t>&lt;div data-role="header”&gt;</a:t>
            </a:r>
          </a:p>
          <a:p>
            <a:r>
              <a:rPr lang="en-US" dirty="0" smtClean="0">
                <a:latin typeface="Lucida Console"/>
                <a:cs typeface="Lucida Console"/>
              </a:rPr>
              <a:t>	&lt;h1&gt;I'm a header&lt;/h1&gt;</a:t>
            </a:r>
          </a:p>
          <a:p>
            <a:r>
              <a:rPr lang="en-US" dirty="0" smtClean="0">
                <a:latin typeface="Lucida Console"/>
                <a:cs typeface="Lucida Console"/>
              </a:rPr>
              <a:t>	&lt;a </a:t>
            </a:r>
            <a:r>
              <a:rPr lang="en-US" dirty="0" err="1" smtClean="0">
                <a:latin typeface="Lucida Console"/>
                <a:cs typeface="Lucida Console"/>
              </a:rPr>
              <a:t>href</a:t>
            </a:r>
            <a:r>
              <a:rPr lang="en-US" dirty="0" smtClean="0">
                <a:latin typeface="Lucida Console"/>
                <a:cs typeface="Lucida Console"/>
              </a:rPr>
              <a:t>="</a:t>
            </a:r>
            <a:r>
              <a:rPr lang="en-US" dirty="0" err="1" smtClean="0">
                <a:latin typeface="Lucida Console"/>
                <a:cs typeface="Lucida Console"/>
              </a:rPr>
              <a:t>index.html</a:t>
            </a:r>
            <a:r>
              <a:rPr lang="en-US" dirty="0" smtClean="0">
                <a:latin typeface="Lucida Console"/>
                <a:cs typeface="Lucida Console"/>
              </a:rPr>
              <a:t>" data-icon="gear" class="</a:t>
            </a:r>
            <a:r>
              <a:rPr lang="en-US" dirty="0" err="1" smtClean="0">
                <a:latin typeface="Lucida Console"/>
                <a:cs typeface="Lucida Console"/>
              </a:rPr>
              <a:t>ui-btn-right</a:t>
            </a:r>
            <a:r>
              <a:rPr lang="en-US" dirty="0" smtClean="0">
                <a:latin typeface="Lucida Console"/>
                <a:cs typeface="Lucida Console"/>
              </a:rPr>
              <a:t>"&gt;Options&lt;/a&gt;</a:t>
            </a:r>
          </a:p>
          <a:p>
            <a:r>
              <a:rPr lang="en-US" dirty="0" smtClean="0">
                <a:latin typeface="Lucida Console"/>
                <a:cs typeface="Lucida Console"/>
              </a:rPr>
              <a:t>	</a:t>
            </a:r>
            <a:r>
              <a:rPr lang="en-US" dirty="0" smtClean="0">
                <a:solidFill>
                  <a:srgbClr val="FFD25D"/>
                </a:solidFill>
                <a:latin typeface="Lucida Console"/>
                <a:cs typeface="Lucida Console"/>
              </a:rPr>
              <a:t>&lt;div data-role="</a:t>
            </a:r>
            <a:r>
              <a:rPr lang="en-US" dirty="0" err="1" smtClean="0">
                <a:solidFill>
                  <a:srgbClr val="FFD25D"/>
                </a:solidFill>
                <a:latin typeface="Lucida Console"/>
                <a:cs typeface="Lucida Console"/>
              </a:rPr>
              <a:t>navbar</a:t>
            </a:r>
            <a:r>
              <a:rPr lang="en-US" dirty="0" smtClean="0">
                <a:solidFill>
                  <a:srgbClr val="FFD25D"/>
                </a:solidFill>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ul</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="#"&gt;One&lt;/a&gt;&lt;/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="#"&gt;Two&lt;/a&gt;&lt;/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li</a:t>
            </a:r>
            <a:r>
              <a:rPr lang="en-US" dirty="0" smtClean="0">
                <a:latin typeface="Lucida Console"/>
                <a:cs typeface="Lucida Console"/>
              </a:rPr>
              <a:t>&gt;&lt;a </a:t>
            </a:r>
            <a:r>
              <a:rPr lang="en-US" dirty="0" err="1" smtClean="0">
                <a:latin typeface="Lucida Console"/>
                <a:cs typeface="Lucida Console"/>
              </a:rPr>
              <a:t>href</a:t>
            </a:r>
            <a:r>
              <a:rPr lang="en-US" dirty="0" smtClean="0">
                <a:latin typeface="Lucida Console"/>
                <a:cs typeface="Lucida Console"/>
              </a:rPr>
              <a:t>="#"&gt;Three&lt;/a&gt;&lt;/</a:t>
            </a:r>
            <a:r>
              <a:rPr lang="en-US" dirty="0" err="1" smtClean="0">
                <a:latin typeface="Lucida Console"/>
                <a:cs typeface="Lucida Console"/>
              </a:rPr>
              <a:t>li</a:t>
            </a:r>
            <a:r>
              <a:rPr lang="en-US" dirty="0" smtClean="0">
                <a:latin typeface="Lucida Console"/>
                <a:cs typeface="Lucida Console"/>
              </a:rPr>
              <a:t>&gt;</a:t>
            </a:r>
          </a:p>
          <a:p>
            <a:r>
              <a:rPr lang="en-US" dirty="0" smtClean="0">
                <a:latin typeface="Lucida Console"/>
                <a:cs typeface="Lucida Console"/>
              </a:rPr>
              <a:t>		&lt;/</a:t>
            </a:r>
            <a:r>
              <a:rPr lang="en-US" dirty="0" err="1" smtClean="0">
                <a:latin typeface="Lucida Console"/>
                <a:cs typeface="Lucida Console"/>
              </a:rPr>
              <a:t>ul</a:t>
            </a:r>
            <a:r>
              <a:rPr lang="en-US" dirty="0" smtClean="0">
                <a:latin typeface="Lucida Console"/>
                <a:cs typeface="Lucida Console"/>
              </a:rPr>
              <a:t>&gt;</a:t>
            </a:r>
          </a:p>
          <a:p>
            <a:r>
              <a:rPr lang="en-US" dirty="0" smtClean="0">
                <a:latin typeface="Lucida Console"/>
                <a:cs typeface="Lucida Console"/>
              </a:rPr>
              <a:t>	</a:t>
            </a:r>
            <a:r>
              <a:rPr lang="en-US" dirty="0" smtClean="0">
                <a:solidFill>
                  <a:srgbClr val="FFD25D"/>
                </a:solidFill>
                <a:latin typeface="Lucida Console"/>
                <a:cs typeface="Lucida Console"/>
              </a:rPr>
              <a:t>&lt;/div&gt;</a:t>
            </a:r>
            <a:r>
              <a:rPr lang="en-US" dirty="0" smtClean="0">
                <a:solidFill>
                  <a:schemeClr val="tx2">
                    <a:lumMod val="50000"/>
                  </a:schemeClr>
                </a:solidFill>
                <a:latin typeface="Lucida Console"/>
                <a:cs typeface="Lucida Console"/>
              </a:rPr>
              <a:t>&lt;!-- /</a:t>
            </a:r>
            <a:r>
              <a:rPr lang="en-US" dirty="0" err="1" smtClean="0">
                <a:solidFill>
                  <a:schemeClr val="tx2">
                    <a:lumMod val="50000"/>
                  </a:schemeClr>
                </a:solidFill>
                <a:latin typeface="Lucida Console"/>
                <a:cs typeface="Lucida Console"/>
              </a:rPr>
              <a:t>navbar</a:t>
            </a:r>
            <a:r>
              <a:rPr lang="en-US" dirty="0" smtClean="0">
                <a:solidFill>
                  <a:schemeClr val="tx2">
                    <a:lumMod val="50000"/>
                  </a:schemeClr>
                </a:solidFill>
                <a:latin typeface="Lucida Console"/>
                <a:cs typeface="Lucida Console"/>
              </a:rPr>
              <a:t> --&gt;</a:t>
            </a:r>
          </a:p>
          <a:p>
            <a:r>
              <a:rPr lang="en-US" dirty="0" smtClean="0">
                <a:solidFill>
                  <a:srgbClr val="FFD25D"/>
                </a:solidFill>
                <a:latin typeface="Lucida Console"/>
                <a:cs typeface="Lucida Console"/>
              </a:rPr>
              <a:t>&lt;/div&gt;</a:t>
            </a:r>
            <a:r>
              <a:rPr lang="en-US" dirty="0" smtClean="0">
                <a:solidFill>
                  <a:srgbClr val="68686D"/>
                </a:solidFill>
                <a:latin typeface="Lucida Console"/>
                <a:cs typeface="Lucida Console"/>
              </a:rPr>
              <a:t>&lt;!-- /header --&gt;</a:t>
            </a:r>
            <a:endParaRPr lang="en-US" dirty="0">
              <a:solidFill>
                <a:srgbClr val="68686D"/>
              </a:solidFill>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Navbar</a:t>
            </a:r>
            <a:r>
              <a:rPr lang="en-US" dirty="0" smtClean="0"/>
              <a:t> in footer</a:t>
            </a:r>
            <a:endParaRPr lang="en-US" dirty="0"/>
          </a:p>
        </p:txBody>
      </p:sp>
      <p:sp>
        <p:nvSpPr>
          <p:cNvPr id="3" name="Content Placeholder 2"/>
          <p:cNvSpPr>
            <a:spLocks noGrp="1"/>
          </p:cNvSpPr>
          <p:nvPr>
            <p:ph idx="1"/>
          </p:nvPr>
        </p:nvSpPr>
        <p:spPr/>
        <p:txBody>
          <a:bodyPr/>
          <a:lstStyle/>
          <a:p>
            <a:r>
              <a:rPr lang="en-US" dirty="0" smtClean="0"/>
              <a:t>Acts like a tab bar at the bottom of the page</a:t>
            </a:r>
            <a:endParaRPr lang="en-US" dirty="0"/>
          </a:p>
        </p:txBody>
      </p:sp>
      <p:sp>
        <p:nvSpPr>
          <p:cNvPr id="4" name="Rectangle 3"/>
          <p:cNvSpPr/>
          <p:nvPr/>
        </p:nvSpPr>
        <p:spPr>
          <a:xfrm>
            <a:off x="457200" y="3338712"/>
            <a:ext cx="8229600" cy="2862322"/>
          </a:xfrm>
          <a:prstGeom prst="rect">
            <a:avLst/>
          </a:prstGeom>
        </p:spPr>
        <p:txBody>
          <a:bodyPr wrap="square">
            <a:spAutoFit/>
          </a:bodyPr>
          <a:lstStyle/>
          <a:p>
            <a:r>
              <a:rPr lang="en-US" sz="2000" dirty="0" smtClean="0">
                <a:solidFill>
                  <a:schemeClr val="accent1">
                    <a:lumMod val="60000"/>
                    <a:lumOff val="40000"/>
                  </a:schemeClr>
                </a:solidFill>
                <a:latin typeface="Lucida Console"/>
                <a:cs typeface="Lucida Console"/>
              </a:rPr>
              <a:t>&lt;div data-role="footer"&gt;		</a:t>
            </a:r>
          </a:p>
          <a:p>
            <a:r>
              <a:rPr lang="en-US" sz="2000" dirty="0" smtClean="0">
                <a:solidFill>
                  <a:schemeClr val="accent1">
                    <a:lumMod val="60000"/>
                    <a:lumOff val="40000"/>
                  </a:schemeClr>
                </a:solidFill>
                <a:latin typeface="Lucida Console"/>
                <a:cs typeface="Lucida Console"/>
              </a:rPr>
              <a:t>	&lt;div data-role="</a:t>
            </a:r>
            <a:r>
              <a:rPr lang="en-US" sz="2000" dirty="0" err="1" smtClean="0">
                <a:solidFill>
                  <a:schemeClr val="accent1">
                    <a:lumMod val="60000"/>
                    <a:lumOff val="40000"/>
                  </a:schemeClr>
                </a:solidFill>
                <a:latin typeface="Lucida Console"/>
                <a:cs typeface="Lucida Console"/>
              </a:rPr>
              <a:t>navbar</a:t>
            </a:r>
            <a:r>
              <a:rPr lang="en-US" sz="2000" dirty="0" smtClean="0">
                <a:solidFill>
                  <a:schemeClr val="accent1">
                    <a:lumMod val="60000"/>
                    <a:lumOff val="40000"/>
                  </a:schemeClr>
                </a:solidFill>
                <a:latin typeface="Lucida Console"/>
                <a:cs typeface="Lucida Console"/>
              </a:rPr>
              <a:t>"&gt;</a:t>
            </a:r>
          </a:p>
          <a:p>
            <a:r>
              <a:rPr lang="en-US" sz="2000" dirty="0" smtClean="0">
                <a:latin typeface="Lucida Console"/>
                <a:cs typeface="Lucida Console"/>
              </a:rPr>
              <a:t>		&lt;</a:t>
            </a:r>
            <a:r>
              <a:rPr lang="en-US" sz="2000" dirty="0" err="1" smtClean="0">
                <a:latin typeface="Lucida Console"/>
                <a:cs typeface="Lucida Console"/>
              </a:rPr>
              <a:t>ul</a:t>
            </a:r>
            <a:r>
              <a:rPr lang="en-US" sz="2000" dirty="0" smtClean="0">
                <a:latin typeface="Lucida Console"/>
                <a:cs typeface="Lucida Console"/>
              </a:rPr>
              <a:t>&gt;</a:t>
            </a:r>
          </a:p>
          <a:p>
            <a:r>
              <a:rPr lang="en-US" sz="2000" dirty="0" smtClean="0">
                <a:latin typeface="Lucida Console"/>
                <a:cs typeface="Lucida Console"/>
              </a:rPr>
              <a:t>			&lt;</a:t>
            </a:r>
            <a:r>
              <a:rPr lang="en-US" sz="2000" dirty="0" err="1" smtClean="0">
                <a:latin typeface="Lucida Console"/>
                <a:cs typeface="Lucida Console"/>
              </a:rPr>
              <a:t>li</a:t>
            </a:r>
            <a:r>
              <a:rPr lang="en-US" sz="2000" dirty="0" smtClean="0">
                <a:latin typeface="Lucida Console"/>
                <a:cs typeface="Lucida Console"/>
              </a:rPr>
              <a:t>&gt;&lt;a </a:t>
            </a:r>
            <a:r>
              <a:rPr lang="en-US" sz="2000" dirty="0" err="1" smtClean="0">
                <a:latin typeface="Lucida Console"/>
                <a:cs typeface="Lucida Console"/>
              </a:rPr>
              <a:t>href</a:t>
            </a:r>
            <a:r>
              <a:rPr lang="en-US" sz="2000" dirty="0" smtClean="0">
                <a:latin typeface="Lucida Console"/>
                <a:cs typeface="Lucida Console"/>
              </a:rPr>
              <a:t>="#"&gt;One&lt;/a&gt;&lt;/</a:t>
            </a:r>
            <a:r>
              <a:rPr lang="en-US" sz="2000" dirty="0" err="1" smtClean="0">
                <a:latin typeface="Lucida Console"/>
                <a:cs typeface="Lucida Console"/>
              </a:rPr>
              <a:t>li</a:t>
            </a:r>
            <a:r>
              <a:rPr lang="en-US" sz="2000" dirty="0" smtClean="0">
                <a:latin typeface="Lucida Console"/>
                <a:cs typeface="Lucida Console"/>
              </a:rPr>
              <a:t>&gt;</a:t>
            </a:r>
          </a:p>
          <a:p>
            <a:r>
              <a:rPr lang="en-US" sz="2000" dirty="0" smtClean="0">
                <a:latin typeface="Lucida Console"/>
                <a:cs typeface="Lucida Console"/>
              </a:rPr>
              <a:t>			&lt;</a:t>
            </a:r>
            <a:r>
              <a:rPr lang="en-US" sz="2000" dirty="0" err="1" smtClean="0">
                <a:latin typeface="Lucida Console"/>
                <a:cs typeface="Lucida Console"/>
              </a:rPr>
              <a:t>li</a:t>
            </a:r>
            <a:r>
              <a:rPr lang="en-US" sz="2000" dirty="0" smtClean="0">
                <a:latin typeface="Lucida Console"/>
                <a:cs typeface="Lucida Console"/>
              </a:rPr>
              <a:t>&gt;&lt;a </a:t>
            </a:r>
            <a:r>
              <a:rPr lang="en-US" sz="2000" dirty="0" err="1" smtClean="0">
                <a:latin typeface="Lucida Console"/>
                <a:cs typeface="Lucida Console"/>
              </a:rPr>
              <a:t>href</a:t>
            </a:r>
            <a:r>
              <a:rPr lang="en-US" sz="2000" dirty="0" smtClean="0">
                <a:latin typeface="Lucida Console"/>
                <a:cs typeface="Lucida Console"/>
              </a:rPr>
              <a:t>="#"&gt;Two&lt;/a&gt;&lt;/</a:t>
            </a:r>
            <a:r>
              <a:rPr lang="en-US" sz="2000" dirty="0" err="1" smtClean="0">
                <a:latin typeface="Lucida Console"/>
                <a:cs typeface="Lucida Console"/>
              </a:rPr>
              <a:t>li</a:t>
            </a:r>
            <a:r>
              <a:rPr lang="en-US" sz="2000" dirty="0" smtClean="0">
                <a:latin typeface="Lucida Console"/>
                <a:cs typeface="Lucida Console"/>
              </a:rPr>
              <a:t>&gt;</a:t>
            </a:r>
          </a:p>
          <a:p>
            <a:r>
              <a:rPr lang="en-US" sz="2000" dirty="0" smtClean="0">
                <a:latin typeface="Lucida Console"/>
                <a:cs typeface="Lucida Console"/>
              </a:rPr>
              <a:t>			&lt;</a:t>
            </a:r>
            <a:r>
              <a:rPr lang="en-US" sz="2000" dirty="0" err="1" smtClean="0">
                <a:latin typeface="Lucida Console"/>
                <a:cs typeface="Lucida Console"/>
              </a:rPr>
              <a:t>li</a:t>
            </a:r>
            <a:r>
              <a:rPr lang="en-US" sz="2000" dirty="0" smtClean="0">
                <a:latin typeface="Lucida Console"/>
                <a:cs typeface="Lucida Console"/>
              </a:rPr>
              <a:t>&gt;&lt;a </a:t>
            </a:r>
            <a:r>
              <a:rPr lang="en-US" sz="2000" dirty="0" err="1" smtClean="0">
                <a:latin typeface="Lucida Console"/>
                <a:cs typeface="Lucida Console"/>
              </a:rPr>
              <a:t>href</a:t>
            </a:r>
            <a:r>
              <a:rPr lang="en-US" sz="2000" dirty="0" smtClean="0">
                <a:latin typeface="Lucida Console"/>
                <a:cs typeface="Lucida Console"/>
              </a:rPr>
              <a:t>="#"&gt;Three&lt;/a&gt;&lt;/</a:t>
            </a:r>
            <a:r>
              <a:rPr lang="en-US" sz="2000" dirty="0" err="1" smtClean="0">
                <a:latin typeface="Lucida Console"/>
                <a:cs typeface="Lucida Console"/>
              </a:rPr>
              <a:t>li</a:t>
            </a:r>
            <a:r>
              <a:rPr lang="en-US" sz="2000" dirty="0" smtClean="0">
                <a:latin typeface="Lucida Console"/>
                <a:cs typeface="Lucida Console"/>
              </a:rPr>
              <a:t>&gt;</a:t>
            </a:r>
          </a:p>
          <a:p>
            <a:r>
              <a:rPr lang="en-US" sz="2000" dirty="0" smtClean="0">
                <a:latin typeface="Lucida Console"/>
                <a:cs typeface="Lucida Console"/>
              </a:rPr>
              <a:t>		&lt;/</a:t>
            </a:r>
            <a:r>
              <a:rPr lang="en-US" sz="2000" dirty="0" err="1" smtClean="0">
                <a:latin typeface="Lucida Console"/>
                <a:cs typeface="Lucida Console"/>
              </a:rPr>
              <a:t>ul</a:t>
            </a:r>
            <a:r>
              <a:rPr lang="en-US" sz="2000" dirty="0" smtClean="0">
                <a:latin typeface="Lucida Console"/>
                <a:cs typeface="Lucida Console"/>
              </a:rPr>
              <a:t>&gt;</a:t>
            </a:r>
          </a:p>
          <a:p>
            <a:r>
              <a:rPr lang="en-US" sz="2000" dirty="0" smtClean="0">
                <a:latin typeface="Lucida Console"/>
                <a:cs typeface="Lucida Console"/>
              </a:rPr>
              <a:t>	</a:t>
            </a:r>
            <a:r>
              <a:rPr lang="en-US" sz="2000" dirty="0" smtClean="0">
                <a:solidFill>
                  <a:srgbClr val="FFD25D"/>
                </a:solidFill>
                <a:latin typeface="Lucida Console"/>
                <a:cs typeface="Lucida Console"/>
              </a:rPr>
              <a:t>&lt;/div&gt;</a:t>
            </a:r>
            <a:r>
              <a:rPr lang="en-US" sz="2000" dirty="0" smtClean="0">
                <a:solidFill>
                  <a:srgbClr val="68686D"/>
                </a:solidFill>
                <a:latin typeface="Lucida Console"/>
                <a:cs typeface="Lucida Console"/>
              </a:rPr>
              <a:t>&lt;!-- /</a:t>
            </a:r>
            <a:r>
              <a:rPr lang="en-US" sz="2000" dirty="0" err="1" smtClean="0">
                <a:solidFill>
                  <a:srgbClr val="68686D"/>
                </a:solidFill>
                <a:latin typeface="Lucida Console"/>
                <a:cs typeface="Lucida Console"/>
              </a:rPr>
              <a:t>navbar</a:t>
            </a:r>
            <a:r>
              <a:rPr lang="en-US" sz="2000" dirty="0" smtClean="0">
                <a:solidFill>
                  <a:srgbClr val="68686D"/>
                </a:solidFill>
                <a:latin typeface="Lucida Console"/>
                <a:cs typeface="Lucida Console"/>
              </a:rPr>
              <a:t> --&gt;</a:t>
            </a:r>
          </a:p>
          <a:p>
            <a:r>
              <a:rPr lang="en-US" sz="2000" dirty="0" smtClean="0">
                <a:solidFill>
                  <a:srgbClr val="FFD25D"/>
                </a:solidFill>
                <a:latin typeface="Lucida Console"/>
                <a:cs typeface="Lucida Console"/>
              </a:rPr>
              <a:t>&lt;/div&gt;</a:t>
            </a:r>
            <a:r>
              <a:rPr lang="en-US" sz="2000" dirty="0" smtClean="0">
                <a:solidFill>
                  <a:schemeClr val="tx2">
                    <a:lumMod val="50000"/>
                  </a:schemeClr>
                </a:solidFill>
                <a:latin typeface="Lucida Console"/>
                <a:cs typeface="Lucida Console"/>
              </a:rPr>
              <a:t>&lt;!-- /footer --&gt;</a:t>
            </a:r>
            <a:endParaRPr lang="en-US" sz="2000" dirty="0">
              <a:solidFill>
                <a:schemeClr val="tx2">
                  <a:lumMod val="50000"/>
                </a:schemeClr>
              </a:solidFill>
              <a:latin typeface="Lucida Console"/>
              <a:cs typeface="Lucida Console"/>
            </a:endParaRPr>
          </a:p>
        </p:txBody>
      </p:sp>
      <p:pic>
        <p:nvPicPr>
          <p:cNvPr id="5" name="Picture 4" descr="footernav.tiff"/>
          <p:cNvPicPr>
            <a:picLocks noChangeAspect="1"/>
          </p:cNvPicPr>
          <p:nvPr/>
        </p:nvPicPr>
        <p:blipFill>
          <a:blip r:embed="rId2"/>
          <a:stretch>
            <a:fillRect/>
          </a:stretch>
        </p:blipFill>
        <p:spPr>
          <a:xfrm>
            <a:off x="3670300" y="2609924"/>
            <a:ext cx="5016500" cy="50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footer </a:t>
            </a:r>
            <a:r>
              <a:rPr lang="en-US" dirty="0" err="1" smtClean="0"/>
              <a:t>nav</a:t>
            </a:r>
            <a:r>
              <a:rPr lang="en-US" dirty="0" smtClean="0"/>
              <a:t> bar</a:t>
            </a:r>
            <a:endParaRPr lang="en-US" dirty="0"/>
          </a:p>
        </p:txBody>
      </p:sp>
      <p:sp>
        <p:nvSpPr>
          <p:cNvPr id="6" name="Content Placeholder 5"/>
          <p:cNvSpPr>
            <a:spLocks noGrp="1"/>
          </p:cNvSpPr>
          <p:nvPr>
            <p:ph sz="half" idx="2"/>
          </p:nvPr>
        </p:nvSpPr>
        <p:spPr>
          <a:xfrm>
            <a:off x="2492585" y="1773936"/>
            <a:ext cx="6651415" cy="4623816"/>
          </a:xfrm>
        </p:spPr>
        <p:txBody>
          <a:bodyPr>
            <a:normAutofit/>
          </a:bodyPr>
          <a:lstStyle/>
          <a:p>
            <a:pPr>
              <a:buNone/>
            </a:pPr>
            <a:r>
              <a:rPr lang="en-US" sz="2000" dirty="0" smtClean="0"/>
              <a:t>&lt;div data-role="footer" </a:t>
            </a:r>
            <a:r>
              <a:rPr lang="en-US" sz="2000" dirty="0" smtClean="0">
                <a:solidFill>
                  <a:schemeClr val="accent1">
                    <a:lumMod val="60000"/>
                    <a:lumOff val="40000"/>
                  </a:schemeClr>
                </a:solidFill>
              </a:rPr>
              <a:t>data-id="foo1" </a:t>
            </a:r>
            <a:r>
              <a:rPr lang="en-US" sz="2000" dirty="0" smtClean="0">
                <a:solidFill>
                  <a:srgbClr val="FFD25D"/>
                </a:solidFill>
              </a:rPr>
              <a:t>data-position="fixed"&gt;</a:t>
            </a:r>
          </a:p>
          <a:p>
            <a:pPr>
              <a:buNone/>
            </a:pPr>
            <a:r>
              <a:rPr lang="en-US" sz="2000" dirty="0" smtClean="0"/>
              <a:t> </a:t>
            </a:r>
          </a:p>
          <a:p>
            <a:pPr>
              <a:buNone/>
            </a:pPr>
            <a:r>
              <a:rPr lang="en-US" sz="2000" dirty="0" smtClean="0"/>
              <a:t>	&lt;div data-role="</a:t>
            </a:r>
            <a:r>
              <a:rPr lang="en-US" sz="2000" dirty="0" err="1" smtClean="0"/>
              <a:t>navbar</a:t>
            </a:r>
            <a:r>
              <a:rPr lang="en-US" sz="2000" dirty="0" smtClean="0"/>
              <a:t>"&gt; </a:t>
            </a:r>
          </a:p>
          <a:p>
            <a:pPr>
              <a:buNone/>
            </a:pPr>
            <a:r>
              <a:rPr lang="en-US" sz="2000" dirty="0" smtClean="0"/>
              <a:t>	&lt;</a:t>
            </a:r>
            <a:r>
              <a:rPr lang="en-US" sz="2000" dirty="0" err="1" smtClean="0"/>
              <a:t>ul</a:t>
            </a:r>
            <a:r>
              <a:rPr lang="en-US" sz="2000" dirty="0" smtClean="0"/>
              <a:t>&gt; </a:t>
            </a:r>
          </a:p>
          <a:p>
            <a:pPr>
              <a:buNone/>
            </a:pPr>
            <a:r>
              <a:rPr lang="en-US" sz="2000" dirty="0" smtClean="0"/>
              <a:t>		&lt;</a:t>
            </a:r>
            <a:r>
              <a:rPr lang="en-US" sz="2000" dirty="0" err="1" smtClean="0"/>
              <a:t>li</a:t>
            </a:r>
            <a:r>
              <a:rPr lang="en-US" sz="2000" dirty="0" smtClean="0"/>
              <a:t>&gt;&lt;a </a:t>
            </a:r>
            <a:r>
              <a:rPr lang="en-US" sz="2000" dirty="0" err="1" smtClean="0"/>
              <a:t>href</a:t>
            </a:r>
            <a:r>
              <a:rPr lang="en-US" sz="2000" dirty="0" smtClean="0"/>
              <a:t>=”</a:t>
            </a:r>
            <a:r>
              <a:rPr lang="en-US" sz="2000" dirty="0" err="1" smtClean="0"/>
              <a:t>friends.html</a:t>
            </a:r>
            <a:r>
              <a:rPr lang="en-US" sz="2000" dirty="0" smtClean="0"/>
              <a:t>" class="</a:t>
            </a:r>
            <a:r>
              <a:rPr lang="en-US" sz="2000" dirty="0" err="1" smtClean="0"/>
              <a:t>ui-btn-active</a:t>
            </a:r>
            <a:r>
              <a:rPr lang="en-US" sz="2000" dirty="0" smtClean="0"/>
              <a:t> 		</a:t>
            </a:r>
            <a:r>
              <a:rPr lang="en-US" sz="2000" dirty="0" err="1" smtClean="0"/>
              <a:t>ui</a:t>
            </a:r>
            <a:r>
              <a:rPr lang="en-US" sz="2000" dirty="0" smtClean="0"/>
              <a:t>-state-persist"&gt;Friends&lt;/a&gt;&lt;/</a:t>
            </a:r>
            <a:r>
              <a:rPr lang="en-US" sz="2000" dirty="0" err="1" smtClean="0"/>
              <a:t>li</a:t>
            </a:r>
            <a:r>
              <a:rPr lang="en-US" sz="2000" dirty="0" smtClean="0"/>
              <a:t>&gt; </a:t>
            </a:r>
          </a:p>
          <a:p>
            <a:pPr>
              <a:buNone/>
            </a:pPr>
            <a:r>
              <a:rPr lang="en-US" sz="2000" dirty="0" smtClean="0"/>
              <a:t>		&lt;</a:t>
            </a:r>
            <a:r>
              <a:rPr lang="en-US" sz="2000" dirty="0" err="1" smtClean="0"/>
              <a:t>li</a:t>
            </a:r>
            <a:r>
              <a:rPr lang="en-US" sz="2000" dirty="0" smtClean="0"/>
              <a:t>&gt;&lt;a </a:t>
            </a:r>
            <a:r>
              <a:rPr lang="en-US" sz="2000" dirty="0" err="1" smtClean="0"/>
              <a:t>href</a:t>
            </a:r>
            <a:r>
              <a:rPr lang="en-US" sz="2000" dirty="0" smtClean="0"/>
              <a:t>="</a:t>
            </a:r>
            <a:r>
              <a:rPr lang="en-US" sz="2000" dirty="0" err="1" smtClean="0"/>
              <a:t>albums.html</a:t>
            </a:r>
            <a:r>
              <a:rPr lang="en-US" sz="2000" dirty="0" smtClean="0"/>
              <a:t>"&gt;Albums&lt;/a&gt;&lt;/</a:t>
            </a:r>
            <a:r>
              <a:rPr lang="en-US" sz="2000" dirty="0" err="1" smtClean="0"/>
              <a:t>li</a:t>
            </a:r>
            <a:r>
              <a:rPr lang="en-US" sz="2000" dirty="0" smtClean="0"/>
              <a:t>&gt; </a:t>
            </a:r>
          </a:p>
          <a:p>
            <a:pPr>
              <a:buNone/>
            </a:pPr>
            <a:r>
              <a:rPr lang="en-US" sz="2000" dirty="0" smtClean="0"/>
              <a:t>		&lt;</a:t>
            </a:r>
            <a:r>
              <a:rPr lang="en-US" sz="2000" dirty="0" err="1" smtClean="0"/>
              <a:t>li</a:t>
            </a:r>
            <a:r>
              <a:rPr lang="en-US" sz="2000" dirty="0" smtClean="0"/>
              <a:t>&gt;&lt;a </a:t>
            </a:r>
            <a:r>
              <a:rPr lang="en-US" sz="2000" dirty="0" err="1" smtClean="0"/>
              <a:t>href</a:t>
            </a:r>
            <a:r>
              <a:rPr lang="en-US" sz="2000" dirty="0" smtClean="0"/>
              <a:t>="emails"&gt;Emails&lt;/a&gt;&lt;/</a:t>
            </a:r>
            <a:r>
              <a:rPr lang="en-US" sz="2000" dirty="0" err="1" smtClean="0"/>
              <a:t>li</a:t>
            </a:r>
            <a:r>
              <a:rPr lang="en-US" sz="2000" dirty="0" smtClean="0"/>
              <a:t>&gt; </a:t>
            </a:r>
          </a:p>
          <a:p>
            <a:pPr>
              <a:buNone/>
            </a:pPr>
            <a:r>
              <a:rPr lang="en-US" sz="2000" dirty="0" smtClean="0"/>
              <a:t>	&lt;/</a:t>
            </a:r>
            <a:r>
              <a:rPr lang="en-US" sz="2000" dirty="0" err="1" smtClean="0"/>
              <a:t>ul</a:t>
            </a:r>
            <a:r>
              <a:rPr lang="en-US" sz="2000" dirty="0" smtClean="0"/>
              <a:t>&gt; </a:t>
            </a:r>
          </a:p>
          <a:p>
            <a:pPr>
              <a:buNone/>
            </a:pPr>
            <a:r>
              <a:rPr lang="en-US" sz="2000" dirty="0" smtClean="0"/>
              <a:t>	&lt;/div&gt;</a:t>
            </a:r>
            <a:r>
              <a:rPr lang="en-US" sz="2000" dirty="0" smtClean="0">
                <a:solidFill>
                  <a:schemeClr val="bg2">
                    <a:lumMod val="60000"/>
                    <a:lumOff val="40000"/>
                  </a:schemeClr>
                </a:solidFill>
              </a:rPr>
              <a:t>&lt;!-- /</a:t>
            </a:r>
            <a:r>
              <a:rPr lang="en-US" sz="2000" dirty="0" err="1" smtClean="0">
                <a:solidFill>
                  <a:schemeClr val="bg2">
                    <a:lumMod val="60000"/>
                    <a:lumOff val="40000"/>
                  </a:schemeClr>
                </a:solidFill>
              </a:rPr>
              <a:t>navbar</a:t>
            </a:r>
            <a:r>
              <a:rPr lang="en-US" sz="2000" dirty="0" smtClean="0">
                <a:solidFill>
                  <a:schemeClr val="bg2">
                    <a:lumMod val="60000"/>
                    <a:lumOff val="40000"/>
                  </a:schemeClr>
                </a:solidFill>
              </a:rPr>
              <a:t> </a:t>
            </a:r>
            <a:r>
              <a:rPr lang="en-US" sz="2000" dirty="0" smtClean="0">
                <a:solidFill>
                  <a:schemeClr val="bg2">
                    <a:lumMod val="60000"/>
                    <a:lumOff val="40000"/>
                  </a:schemeClr>
                </a:solidFill>
                <a:sym typeface="Wingdings"/>
              </a:rPr>
              <a:t>--&gt;</a:t>
            </a:r>
          </a:p>
          <a:p>
            <a:pPr>
              <a:buNone/>
            </a:pPr>
            <a:endParaRPr lang="en-US" sz="2000" dirty="0" smtClean="0"/>
          </a:p>
          <a:p>
            <a:pPr>
              <a:buNone/>
            </a:pPr>
            <a:r>
              <a:rPr lang="en-US" sz="2000" dirty="0" smtClean="0"/>
              <a:t>&lt;/div&gt;</a:t>
            </a:r>
            <a:r>
              <a:rPr lang="en-US" sz="2000" dirty="0" smtClean="0">
                <a:solidFill>
                  <a:schemeClr val="bg2">
                    <a:lumMod val="60000"/>
                    <a:lumOff val="40000"/>
                  </a:schemeClr>
                </a:solidFill>
              </a:rPr>
              <a:t>&lt;!-- /footer --&gt;</a:t>
            </a:r>
            <a:endParaRPr lang="en-US" sz="2000" dirty="0">
              <a:solidFill>
                <a:schemeClr val="bg2">
                  <a:lumMod val="60000"/>
                  <a:lumOff val="40000"/>
                </a:schemeClr>
              </a:solidFill>
              <a:latin typeface="Lucida Console"/>
              <a:cs typeface="Lucida Console"/>
            </a:endParaRPr>
          </a:p>
        </p:txBody>
      </p:sp>
      <p:pic>
        <p:nvPicPr>
          <p:cNvPr id="5" name="Picture 4"/>
          <p:cNvPicPr>
            <a:picLocks noChangeAspect="1"/>
          </p:cNvPicPr>
          <p:nvPr/>
        </p:nvPicPr>
        <p:blipFill>
          <a:blip r:embed="rId2"/>
          <a:stretch>
            <a:fillRect/>
          </a:stretch>
        </p:blipFill>
        <p:spPr>
          <a:xfrm>
            <a:off x="0" y="1598971"/>
            <a:ext cx="2492585" cy="51116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footer </a:t>
            </a:r>
            <a:r>
              <a:rPr lang="en-US" dirty="0" err="1" smtClean="0"/>
              <a:t>nav</a:t>
            </a:r>
            <a:r>
              <a:rPr lang="en-US" dirty="0" smtClean="0"/>
              <a:t> bar</a:t>
            </a:r>
            <a:endParaRPr lang="en-US" dirty="0"/>
          </a:p>
        </p:txBody>
      </p:sp>
      <p:sp>
        <p:nvSpPr>
          <p:cNvPr id="6" name="Content Placeholder 5"/>
          <p:cNvSpPr>
            <a:spLocks noGrp="1"/>
          </p:cNvSpPr>
          <p:nvPr>
            <p:ph sz="half" idx="2"/>
          </p:nvPr>
        </p:nvSpPr>
        <p:spPr>
          <a:xfrm>
            <a:off x="2492585" y="1773936"/>
            <a:ext cx="6194215" cy="4623816"/>
          </a:xfrm>
        </p:spPr>
        <p:txBody>
          <a:bodyPr>
            <a:normAutofit lnSpcReduction="10000"/>
          </a:bodyPr>
          <a:lstStyle/>
          <a:p>
            <a:r>
              <a:rPr lang="en-US" dirty="0" smtClean="0"/>
              <a:t>The footer sticks persistently even when transitioning to a new HTML page, because the footer on all four HTML pages has the same data-id attribute. </a:t>
            </a:r>
          </a:p>
          <a:p>
            <a:endParaRPr lang="en-US" dirty="0" smtClean="0"/>
          </a:p>
          <a:p>
            <a:r>
              <a:rPr lang="en-US" b="1" dirty="0" smtClean="0"/>
              <a:t>Note:</a:t>
            </a:r>
            <a:r>
              <a:rPr lang="en-US" dirty="0" smtClean="0"/>
              <a:t> If you'd like an active button in your </a:t>
            </a:r>
            <a:r>
              <a:rPr lang="en-US" dirty="0" err="1" smtClean="0"/>
              <a:t>navbar</a:t>
            </a:r>
            <a:r>
              <a:rPr lang="en-US" dirty="0" smtClean="0"/>
              <a:t> to remain active when you return to it again, add a class of </a:t>
            </a:r>
            <a:r>
              <a:rPr lang="en-US" dirty="0" err="1" smtClean="0">
                <a:latin typeface="Lucida Console"/>
                <a:cs typeface="Lucida Console"/>
              </a:rPr>
              <a:t>ui</a:t>
            </a:r>
            <a:r>
              <a:rPr lang="en-US" dirty="0" smtClean="0">
                <a:latin typeface="Lucida Console"/>
                <a:cs typeface="Lucida Console"/>
              </a:rPr>
              <a:t>-state-persist </a:t>
            </a:r>
            <a:r>
              <a:rPr lang="en-US" dirty="0" smtClean="0"/>
              <a:t>in addition to </a:t>
            </a:r>
            <a:r>
              <a:rPr lang="en-US" dirty="0" err="1" smtClean="0">
                <a:latin typeface="Lucida Console"/>
                <a:cs typeface="Lucida Console"/>
              </a:rPr>
              <a:t>ui-btn-active</a:t>
            </a:r>
            <a:endParaRPr lang="en-US" dirty="0">
              <a:latin typeface="Lucida Console"/>
              <a:cs typeface="Lucida Console"/>
            </a:endParaRPr>
          </a:p>
        </p:txBody>
      </p:sp>
      <p:pic>
        <p:nvPicPr>
          <p:cNvPr id="5" name="Picture 4"/>
          <p:cNvPicPr>
            <a:picLocks noChangeAspect="1"/>
          </p:cNvPicPr>
          <p:nvPr/>
        </p:nvPicPr>
        <p:blipFill>
          <a:blip r:embed="rId2"/>
          <a:stretch>
            <a:fillRect/>
          </a:stretch>
        </p:blipFill>
        <p:spPr>
          <a:xfrm>
            <a:off x="0" y="1598971"/>
            <a:ext cx="2492585" cy="51116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formatting</a:t>
            </a:r>
            <a:endParaRPr lang="en-US" dirty="0"/>
          </a:p>
        </p:txBody>
      </p:sp>
      <p:pic>
        <p:nvPicPr>
          <p:cNvPr id="4" name="Picture 3" descr="html1.tiff"/>
          <p:cNvPicPr>
            <a:picLocks noChangeAspect="1"/>
          </p:cNvPicPr>
          <p:nvPr/>
        </p:nvPicPr>
        <p:blipFill>
          <a:blip r:embed="rId2"/>
          <a:stretch>
            <a:fillRect/>
          </a:stretch>
        </p:blipFill>
        <p:spPr>
          <a:xfrm>
            <a:off x="0" y="2216150"/>
            <a:ext cx="2578100" cy="3441700"/>
          </a:xfrm>
          <a:prstGeom prst="rect">
            <a:avLst/>
          </a:prstGeom>
        </p:spPr>
      </p:pic>
      <p:pic>
        <p:nvPicPr>
          <p:cNvPr id="5" name="Picture 4" descr="html2.tiff"/>
          <p:cNvPicPr>
            <a:picLocks noChangeAspect="1"/>
          </p:cNvPicPr>
          <p:nvPr/>
        </p:nvPicPr>
        <p:blipFill>
          <a:blip r:embed="rId3"/>
          <a:stretch>
            <a:fillRect/>
          </a:stretch>
        </p:blipFill>
        <p:spPr>
          <a:xfrm>
            <a:off x="2578100" y="2216150"/>
            <a:ext cx="6640306" cy="34417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formatting</a:t>
            </a:r>
            <a:endParaRPr lang="en-US" dirty="0"/>
          </a:p>
        </p:txBody>
      </p:sp>
      <p:pic>
        <p:nvPicPr>
          <p:cNvPr id="4" name="Picture 3" descr="html3.tiff"/>
          <p:cNvPicPr>
            <a:picLocks noChangeAspect="1"/>
          </p:cNvPicPr>
          <p:nvPr/>
        </p:nvPicPr>
        <p:blipFill>
          <a:blip r:embed="rId2"/>
          <a:stretch>
            <a:fillRect/>
          </a:stretch>
        </p:blipFill>
        <p:spPr>
          <a:xfrm>
            <a:off x="1488574" y="1790031"/>
            <a:ext cx="2834922" cy="2082800"/>
          </a:xfrm>
          <a:prstGeom prst="rect">
            <a:avLst/>
          </a:prstGeom>
        </p:spPr>
      </p:pic>
      <p:pic>
        <p:nvPicPr>
          <p:cNvPr id="5" name="Picture 4" descr="html4.tiff"/>
          <p:cNvPicPr>
            <a:picLocks noChangeAspect="1"/>
          </p:cNvPicPr>
          <p:nvPr/>
        </p:nvPicPr>
        <p:blipFill>
          <a:blip r:embed="rId3"/>
          <a:stretch>
            <a:fillRect/>
          </a:stretch>
        </p:blipFill>
        <p:spPr>
          <a:xfrm>
            <a:off x="1488574" y="4166937"/>
            <a:ext cx="6184900" cy="2514600"/>
          </a:xfrm>
          <a:prstGeom prst="rect">
            <a:avLst/>
          </a:prstGeom>
        </p:spPr>
      </p:pic>
      <p:pic>
        <p:nvPicPr>
          <p:cNvPr id="6" name="Picture 5" descr="html5.tiff"/>
          <p:cNvPicPr>
            <a:picLocks noChangeAspect="1"/>
          </p:cNvPicPr>
          <p:nvPr/>
        </p:nvPicPr>
        <p:blipFill>
          <a:blip r:embed="rId4"/>
          <a:stretch>
            <a:fillRect/>
          </a:stretch>
        </p:blipFill>
        <p:spPr>
          <a:xfrm>
            <a:off x="4688974" y="1790031"/>
            <a:ext cx="2984500" cy="2082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single long page</a:t>
            </a:r>
            <a:endParaRPr lang="en-US" dirty="0"/>
          </a:p>
        </p:txBody>
      </p:sp>
      <p:pic>
        <p:nvPicPr>
          <p:cNvPr id="4" name="Picture 3" descr="single1.tiff"/>
          <p:cNvPicPr>
            <a:picLocks noChangeAspect="1"/>
          </p:cNvPicPr>
          <p:nvPr/>
        </p:nvPicPr>
        <p:blipFill>
          <a:blip r:embed="rId2"/>
          <a:stretch>
            <a:fillRect/>
          </a:stretch>
        </p:blipFill>
        <p:spPr>
          <a:xfrm>
            <a:off x="1797866" y="1724526"/>
            <a:ext cx="2638434" cy="5133474"/>
          </a:xfrm>
          <a:prstGeom prst="rect">
            <a:avLst/>
          </a:prstGeom>
        </p:spPr>
      </p:pic>
      <p:pic>
        <p:nvPicPr>
          <p:cNvPr id="5" name="Picture 4" descr="single2.tiff"/>
          <p:cNvPicPr>
            <a:picLocks noChangeAspect="1"/>
          </p:cNvPicPr>
          <p:nvPr/>
        </p:nvPicPr>
        <p:blipFill>
          <a:blip r:embed="rId3"/>
          <a:stretch>
            <a:fillRect/>
          </a:stretch>
        </p:blipFill>
        <p:spPr>
          <a:xfrm>
            <a:off x="4623458" y="1724526"/>
            <a:ext cx="2638434" cy="513347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Multi-page</a:t>
            </a:r>
            <a:endParaRPr lang="en-US" dirty="0"/>
          </a:p>
        </p:txBody>
      </p:sp>
      <p:pic>
        <p:nvPicPr>
          <p:cNvPr id="4" name="Picture 3" descr="pageone.tiff"/>
          <p:cNvPicPr>
            <a:picLocks noChangeAspect="1"/>
          </p:cNvPicPr>
          <p:nvPr/>
        </p:nvPicPr>
        <p:blipFill>
          <a:blip r:embed="rId2"/>
          <a:stretch>
            <a:fillRect/>
          </a:stretch>
        </p:blipFill>
        <p:spPr>
          <a:xfrm>
            <a:off x="457200" y="1617578"/>
            <a:ext cx="2693401" cy="5240421"/>
          </a:xfrm>
          <a:prstGeom prst="rect">
            <a:avLst/>
          </a:prstGeom>
        </p:spPr>
      </p:pic>
      <p:pic>
        <p:nvPicPr>
          <p:cNvPr id="5" name="Picture 4" descr="pagetwo.tiff"/>
          <p:cNvPicPr>
            <a:picLocks noChangeAspect="1"/>
          </p:cNvPicPr>
          <p:nvPr/>
        </p:nvPicPr>
        <p:blipFill>
          <a:blip r:embed="rId3"/>
          <a:stretch>
            <a:fillRect/>
          </a:stretch>
        </p:blipFill>
        <p:spPr>
          <a:xfrm>
            <a:off x="3224034" y="1617578"/>
            <a:ext cx="2693401" cy="5240422"/>
          </a:xfrm>
          <a:prstGeom prst="rect">
            <a:avLst/>
          </a:prstGeom>
        </p:spPr>
      </p:pic>
      <p:pic>
        <p:nvPicPr>
          <p:cNvPr id="6" name="Picture 5" descr="pagethree.tiff"/>
          <p:cNvPicPr>
            <a:picLocks noChangeAspect="1"/>
          </p:cNvPicPr>
          <p:nvPr/>
        </p:nvPicPr>
        <p:blipFill>
          <a:blip r:embed="rId4"/>
          <a:stretch>
            <a:fillRect/>
          </a:stretch>
        </p:blipFill>
        <p:spPr>
          <a:xfrm>
            <a:off x="5993399" y="1617577"/>
            <a:ext cx="2693401" cy="5240422"/>
          </a:xfrm>
          <a:prstGeom prst="rect">
            <a:avLst/>
          </a:prstGeom>
        </p:spPr>
      </p:pic>
      <p:cxnSp>
        <p:nvCxnSpPr>
          <p:cNvPr id="8" name="Straight Arrow Connector 7"/>
          <p:cNvCxnSpPr/>
          <p:nvPr/>
        </p:nvCxnSpPr>
        <p:spPr>
          <a:xfrm>
            <a:off x="2740526" y="4598737"/>
            <a:ext cx="483508" cy="158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740526" y="5013158"/>
            <a:ext cx="3252873" cy="158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0800000">
            <a:off x="3150602" y="5200317"/>
            <a:ext cx="392031" cy="158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150601" y="5389057"/>
            <a:ext cx="3292978" cy="158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3150601" y="2874211"/>
            <a:ext cx="3292979" cy="1336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1145" y="2372855"/>
            <a:ext cx="8536800" cy="1015663"/>
          </a:xfrm>
          <a:prstGeom prst="rect">
            <a:avLst/>
          </a:prstGeom>
          <a:noFill/>
        </p:spPr>
        <p:txBody>
          <a:bodyPr wrap="square" rtlCol="0">
            <a:spAutoFit/>
          </a:bodyPr>
          <a:lstStyle/>
          <a:p>
            <a:pPr algn="ctr"/>
            <a:r>
              <a:rPr lang="en-US" sz="6000" dirty="0" smtClean="0"/>
              <a:t>Themes</a:t>
            </a:r>
            <a:endParaRPr lang="en-US" sz="6000"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 involvement with </a:t>
            </a:r>
            <a:r>
              <a:rPr lang="en-US" dirty="0" err="1" smtClean="0"/>
              <a:t>jQueryMobile</a:t>
            </a:r>
            <a:endParaRPr lang="en-US" dirty="0"/>
          </a:p>
        </p:txBody>
      </p:sp>
      <p:sp>
        <p:nvSpPr>
          <p:cNvPr id="3" name="Content Placeholder 2"/>
          <p:cNvSpPr>
            <a:spLocks noGrp="1"/>
          </p:cNvSpPr>
          <p:nvPr>
            <p:ph idx="1"/>
          </p:nvPr>
        </p:nvSpPr>
        <p:spPr/>
        <p:txBody>
          <a:bodyPr>
            <a:normAutofit/>
          </a:bodyPr>
          <a:lstStyle/>
          <a:p>
            <a:r>
              <a:rPr lang="en-US" dirty="0" smtClean="0"/>
              <a:t>Contributor </a:t>
            </a:r>
            <a:r>
              <a:rPr lang="en-US" dirty="0" smtClean="0"/>
              <a:t>since Alpha 1 (Sept 2010)</a:t>
            </a:r>
          </a:p>
          <a:p>
            <a:pPr marL="118872" indent="0">
              <a:buNone/>
            </a:pPr>
            <a:endParaRPr lang="en-US" dirty="0" smtClean="0"/>
          </a:p>
          <a:p>
            <a:r>
              <a:rPr lang="en-US" dirty="0" smtClean="0"/>
              <a:t>Team Member since October 2011, Documentation Lead.</a:t>
            </a:r>
          </a:p>
          <a:p>
            <a:endParaRPr lang="en-US" dirty="0"/>
          </a:p>
          <a:p>
            <a:r>
              <a:rPr lang="en-US" dirty="0" smtClean="0"/>
              <a:t>Elected to jQuery Board of Directors (April 2013)</a:t>
            </a:r>
          </a:p>
        </p:txBody>
      </p:sp>
    </p:spTree>
    <p:extLst>
      <p:ext uri="{BB962C8B-B14F-4D97-AF65-F5344CB8AC3E}">
        <p14:creationId xmlns:p14="http://schemas.microsoft.com/office/powerpoint/2010/main" val="86562268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Theme (Theme a)</a:t>
            </a:r>
            <a:endParaRPr lang="en-US" dirty="0"/>
          </a:p>
        </p:txBody>
      </p:sp>
      <p:pic>
        <p:nvPicPr>
          <p:cNvPr id="3" name="Picture 2" descr="defaultThem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283" y="1479735"/>
            <a:ext cx="5695067" cy="5378265"/>
          </a:xfrm>
          <a:prstGeom prst="rect">
            <a:avLst/>
          </a:prstGeom>
        </p:spPr>
      </p:pic>
    </p:spTree>
    <p:extLst>
      <p:ext uri="{BB962C8B-B14F-4D97-AF65-F5344CB8AC3E}">
        <p14:creationId xmlns:p14="http://schemas.microsoft.com/office/powerpoint/2010/main" val="293119404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 b</a:t>
            </a:r>
            <a:endParaRPr lang="en-US" dirty="0"/>
          </a:p>
        </p:txBody>
      </p:sp>
      <p:pic>
        <p:nvPicPr>
          <p:cNvPr id="4" name="Picture 3" descr="defaultThemeB.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542" y="1519123"/>
            <a:ext cx="5668890" cy="5338877"/>
          </a:xfrm>
          <a:prstGeom prst="rect">
            <a:avLst/>
          </a:prstGeom>
        </p:spPr>
      </p:pic>
    </p:spTree>
    <p:extLst>
      <p:ext uri="{BB962C8B-B14F-4D97-AF65-F5344CB8AC3E}">
        <p14:creationId xmlns:p14="http://schemas.microsoft.com/office/powerpoint/2010/main" val="391546142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Transition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Slide</a:t>
            </a:r>
          </a:p>
          <a:p>
            <a:r>
              <a:rPr lang="en-US" dirty="0" err="1" smtClean="0"/>
              <a:t>Slideup</a:t>
            </a:r>
            <a:endParaRPr lang="en-US" dirty="0" smtClean="0"/>
          </a:p>
          <a:p>
            <a:r>
              <a:rPr lang="en-US" dirty="0" err="1" smtClean="0"/>
              <a:t>Slidedown</a:t>
            </a:r>
            <a:endParaRPr lang="en-US" dirty="0" smtClean="0"/>
          </a:p>
          <a:p>
            <a:r>
              <a:rPr lang="en-US" dirty="0" smtClean="0"/>
              <a:t>Pop</a:t>
            </a:r>
          </a:p>
          <a:p>
            <a:r>
              <a:rPr lang="en-US" dirty="0" smtClean="0"/>
              <a:t>Fade</a:t>
            </a:r>
          </a:p>
          <a:p>
            <a:r>
              <a:rPr lang="en-US" dirty="0" smtClean="0"/>
              <a:t>Flip*</a:t>
            </a:r>
          </a:p>
          <a:p>
            <a:pPr algn="just">
              <a:buNone/>
            </a:pPr>
            <a:endParaRPr lang="en-US" sz="2353" dirty="0" smtClean="0"/>
          </a:p>
          <a:p>
            <a:pPr algn="just">
              <a:buNone/>
            </a:pPr>
            <a:r>
              <a:rPr lang="en-US" sz="2353" dirty="0" smtClean="0"/>
              <a:t>	*NOTE: The flip transition isn't rendered correctly on most versions of Android because it lacks 3D CSS transform capabilities. Unfortunately, instead of ignoring the flip, Android makes the page "cartwheel" away by rotating instead of flipping. </a:t>
            </a:r>
            <a:endParaRPr lang="en-US" sz="2353" dirty="0"/>
          </a:p>
        </p:txBody>
      </p:sp>
      <p:pic>
        <p:nvPicPr>
          <p:cNvPr id="4" name="Picture 3" descr="kaneda.png"/>
          <p:cNvPicPr>
            <a:picLocks noChangeAspect="1"/>
          </p:cNvPicPr>
          <p:nvPr/>
        </p:nvPicPr>
        <p:blipFill>
          <a:blip r:embed="rId2"/>
          <a:stretch>
            <a:fillRect/>
          </a:stretch>
        </p:blipFill>
        <p:spPr>
          <a:xfrm>
            <a:off x="4484409" y="1775191"/>
            <a:ext cx="927100" cy="927100"/>
          </a:xfrm>
          <a:prstGeom prst="rect">
            <a:avLst/>
          </a:prstGeom>
        </p:spPr>
      </p:pic>
      <p:sp>
        <p:nvSpPr>
          <p:cNvPr id="5" name="TextBox 4"/>
          <p:cNvSpPr txBox="1"/>
          <p:nvPr/>
        </p:nvSpPr>
        <p:spPr>
          <a:xfrm>
            <a:off x="5563910" y="1775191"/>
            <a:ext cx="1532340" cy="646331"/>
          </a:xfrm>
          <a:prstGeom prst="rect">
            <a:avLst/>
          </a:prstGeom>
          <a:noFill/>
        </p:spPr>
        <p:txBody>
          <a:bodyPr wrap="square" rtlCol="0">
            <a:spAutoFit/>
          </a:bodyPr>
          <a:lstStyle/>
          <a:p>
            <a:r>
              <a:rPr lang="en-US" dirty="0" smtClean="0"/>
              <a:t>Created by David </a:t>
            </a:r>
            <a:r>
              <a:rPr lang="en-US" dirty="0" err="1" smtClean="0"/>
              <a:t>Kaneda</a:t>
            </a:r>
            <a:endParaRPr lang="en-US" dirty="0"/>
          </a:p>
        </p:txBody>
      </p:sp>
      <p:pic>
        <p:nvPicPr>
          <p:cNvPr id="7" name="Picture 6" descr="jonathanstark-scarf_reasonably_small.jpg"/>
          <p:cNvPicPr>
            <a:picLocks noChangeAspect="1"/>
          </p:cNvPicPr>
          <p:nvPr/>
        </p:nvPicPr>
        <p:blipFill>
          <a:blip r:embed="rId3"/>
          <a:stretch>
            <a:fillRect/>
          </a:stretch>
        </p:blipFill>
        <p:spPr>
          <a:xfrm>
            <a:off x="4484409" y="2878099"/>
            <a:ext cx="927101" cy="927101"/>
          </a:xfrm>
          <a:prstGeom prst="rect">
            <a:avLst/>
          </a:prstGeom>
        </p:spPr>
      </p:pic>
      <p:sp>
        <p:nvSpPr>
          <p:cNvPr id="8" name="TextBox 7"/>
          <p:cNvSpPr txBox="1"/>
          <p:nvPr/>
        </p:nvSpPr>
        <p:spPr>
          <a:xfrm>
            <a:off x="5563910" y="2878099"/>
            <a:ext cx="1752670" cy="646331"/>
          </a:xfrm>
          <a:prstGeom prst="rect">
            <a:avLst/>
          </a:prstGeom>
          <a:noFill/>
        </p:spPr>
        <p:txBody>
          <a:bodyPr wrap="square" rtlCol="0">
            <a:spAutoFit/>
          </a:bodyPr>
          <a:lstStyle/>
          <a:p>
            <a:r>
              <a:rPr lang="en-US" dirty="0" smtClean="0"/>
              <a:t>Maintained by Jonathan Spark</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Dialogs</a:t>
            </a:r>
            <a:endParaRPr lang="en-US" dirty="0"/>
          </a:p>
        </p:txBody>
      </p:sp>
      <p:pic>
        <p:nvPicPr>
          <p:cNvPr id="3" name="Picture 2" descr="dialog.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856" y="3314031"/>
            <a:ext cx="4773135" cy="3308022"/>
          </a:xfrm>
          <a:prstGeom prst="rect">
            <a:avLst/>
          </a:prstGeom>
        </p:spPr>
      </p:pic>
      <p:sp>
        <p:nvSpPr>
          <p:cNvPr id="5" name="Rectangle 4"/>
          <p:cNvSpPr/>
          <p:nvPr/>
        </p:nvSpPr>
        <p:spPr>
          <a:xfrm>
            <a:off x="199039" y="1933156"/>
            <a:ext cx="8926241" cy="461665"/>
          </a:xfrm>
          <a:prstGeom prst="rect">
            <a:avLst/>
          </a:prstGeom>
        </p:spPr>
        <p:txBody>
          <a:bodyPr wrap="none">
            <a:spAutoFit/>
          </a:bodyPr>
          <a:lstStyle/>
          <a:p>
            <a:r>
              <a:rPr lang="en-US" sz="2400" dirty="0" smtClean="0"/>
              <a:t>Add the </a:t>
            </a:r>
            <a:r>
              <a:rPr lang="en-US" sz="2400" dirty="0" smtClean="0">
                <a:solidFill>
                  <a:schemeClr val="accent1">
                    <a:lumMod val="60000"/>
                    <a:lumOff val="40000"/>
                  </a:schemeClr>
                </a:solidFill>
              </a:rPr>
              <a:t>data</a:t>
            </a:r>
            <a:r>
              <a:rPr lang="en-US" sz="2400" dirty="0">
                <a:solidFill>
                  <a:schemeClr val="accent1">
                    <a:lumMod val="60000"/>
                    <a:lumOff val="40000"/>
                  </a:schemeClr>
                </a:solidFill>
              </a:rPr>
              <a:t>-dialog="</a:t>
            </a:r>
            <a:r>
              <a:rPr lang="en-US" sz="2400" dirty="0" smtClean="0">
                <a:solidFill>
                  <a:schemeClr val="accent1">
                    <a:lumMod val="60000"/>
                    <a:lumOff val="40000"/>
                  </a:schemeClr>
                </a:solidFill>
              </a:rPr>
              <a:t>true” </a:t>
            </a:r>
            <a:r>
              <a:rPr lang="en-US" sz="2400" dirty="0" smtClean="0"/>
              <a:t>attribute to a page to turn it into a dialog. </a:t>
            </a:r>
            <a:endParaRPr lang="en-US" sz="2400" dirty="0"/>
          </a:p>
        </p:txBody>
      </p:sp>
      <p:sp>
        <p:nvSpPr>
          <p:cNvPr id="6" name="Rectangle 5"/>
          <p:cNvSpPr/>
          <p:nvPr/>
        </p:nvSpPr>
        <p:spPr>
          <a:xfrm>
            <a:off x="1887831" y="2644169"/>
            <a:ext cx="5545058" cy="461665"/>
          </a:xfrm>
          <a:prstGeom prst="rect">
            <a:avLst/>
          </a:prstGeom>
        </p:spPr>
        <p:txBody>
          <a:bodyPr wrap="none">
            <a:spAutoFit/>
          </a:bodyPr>
          <a:lstStyle/>
          <a:p>
            <a:r>
              <a:rPr lang="en-US" sz="2400" dirty="0"/>
              <a:t>&lt;div data-role="page" </a:t>
            </a:r>
            <a:r>
              <a:rPr lang="en-US" sz="2400" dirty="0">
                <a:solidFill>
                  <a:srgbClr val="FFD25D"/>
                </a:solidFill>
              </a:rPr>
              <a:t>data-dialog="true"</a:t>
            </a:r>
            <a:r>
              <a:rPr lang="en-US" sz="2400" dirty="0"/>
              <a:t>&gt;</a:t>
            </a:r>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theme</a:t>
            </a:r>
            <a:endParaRPr lang="en-US" dirty="0"/>
          </a:p>
        </p:txBody>
      </p:sp>
      <p:pic>
        <p:nvPicPr>
          <p:cNvPr id="4" name="Picture 3" descr="customtheme.tiff"/>
          <p:cNvPicPr>
            <a:picLocks noChangeAspect="1"/>
          </p:cNvPicPr>
          <p:nvPr/>
        </p:nvPicPr>
        <p:blipFill>
          <a:blip r:embed="rId2"/>
          <a:stretch>
            <a:fillRect/>
          </a:stretch>
        </p:blipFill>
        <p:spPr>
          <a:xfrm>
            <a:off x="3210662" y="1556259"/>
            <a:ext cx="2724917" cy="530174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01145" y="2372855"/>
            <a:ext cx="8536800" cy="1015663"/>
          </a:xfrm>
          <a:prstGeom prst="rect">
            <a:avLst/>
          </a:prstGeom>
          <a:noFill/>
        </p:spPr>
        <p:txBody>
          <a:bodyPr wrap="square" rtlCol="0">
            <a:spAutoFit/>
          </a:bodyPr>
          <a:lstStyle/>
          <a:p>
            <a:pPr algn="ctr"/>
            <a:r>
              <a:rPr lang="en-US" sz="6000" dirty="0" err="1" smtClean="0"/>
              <a:t>Listviews</a:t>
            </a:r>
            <a:endParaRPr lang="en-US" sz="6000" dirty="0"/>
          </a:p>
        </p:txBody>
      </p:sp>
    </p:spTree>
    <p:extLst>
      <p:ext uri="{BB962C8B-B14F-4D97-AF65-F5344CB8AC3E}">
        <p14:creationId xmlns:p14="http://schemas.microsoft.com/office/powerpoint/2010/main" val="56403858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Unordered Lists</a:t>
            </a:r>
            <a:endParaRPr lang="en-US" dirty="0"/>
          </a:p>
        </p:txBody>
      </p:sp>
      <p:pic>
        <p:nvPicPr>
          <p:cNvPr id="4" name="Picture 3"/>
          <p:cNvPicPr>
            <a:picLocks noChangeAspect="1"/>
          </p:cNvPicPr>
          <p:nvPr/>
        </p:nvPicPr>
        <p:blipFill>
          <a:blip r:embed="rId2"/>
          <a:stretch>
            <a:fillRect/>
          </a:stretch>
        </p:blipFill>
        <p:spPr>
          <a:xfrm>
            <a:off x="2954421" y="1622071"/>
            <a:ext cx="3379216" cy="50688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t>
            </a:r>
            <a:r>
              <a:rPr lang="en-US" dirty="0" err="1" smtClean="0"/>
              <a:t>listview</a:t>
            </a:r>
            <a:r>
              <a:rPr lang="en-US" dirty="0" smtClean="0"/>
              <a:t> markup</a:t>
            </a:r>
            <a:endParaRPr lang="en-US" dirty="0"/>
          </a:p>
        </p:txBody>
      </p:sp>
      <p:sp>
        <p:nvSpPr>
          <p:cNvPr id="4" name="Rectangle 3"/>
          <p:cNvSpPr/>
          <p:nvPr/>
        </p:nvSpPr>
        <p:spPr>
          <a:xfrm>
            <a:off x="457200" y="2804838"/>
            <a:ext cx="8229600" cy="1938992"/>
          </a:xfrm>
          <a:prstGeom prst="rect">
            <a:avLst/>
          </a:prstGeom>
        </p:spPr>
        <p:txBody>
          <a:bodyPr wrap="square">
            <a:spAutoFit/>
          </a:bodyPr>
          <a:lstStyle/>
          <a:p>
            <a:r>
              <a:rPr lang="en-US" sz="2400" b="1" dirty="0" smtClean="0">
                <a:latin typeface="Lucida Console"/>
                <a:cs typeface="Lucida Console"/>
              </a:rPr>
              <a:t>&lt;</a:t>
            </a:r>
            <a:r>
              <a:rPr lang="en-US" sz="2400" b="1" dirty="0" err="1" smtClean="0">
                <a:latin typeface="Lucida Console"/>
                <a:cs typeface="Lucida Console"/>
              </a:rPr>
              <a:t>ul</a:t>
            </a:r>
            <a:r>
              <a:rPr lang="en-US" sz="2400" b="1" dirty="0" smtClean="0">
                <a:latin typeface="Lucida Console"/>
                <a:cs typeface="Lucida Console"/>
              </a:rPr>
              <a:t> </a:t>
            </a:r>
            <a:r>
              <a:rPr lang="en-US" sz="2400" b="1" dirty="0" smtClean="0">
                <a:solidFill>
                  <a:srgbClr val="FFD25D"/>
                </a:solidFill>
                <a:latin typeface="Lucida Console"/>
                <a:cs typeface="Lucida Console"/>
              </a:rPr>
              <a:t>data-role="</a:t>
            </a:r>
            <a:r>
              <a:rPr lang="en-US" sz="2400" b="1" dirty="0" err="1" smtClean="0">
                <a:solidFill>
                  <a:srgbClr val="FFD25D"/>
                </a:solidFill>
                <a:latin typeface="Lucida Console"/>
                <a:cs typeface="Lucida Console"/>
              </a:rPr>
              <a:t>listview</a:t>
            </a:r>
            <a:r>
              <a:rPr lang="en-US" sz="2400" b="1" dirty="0" smtClean="0">
                <a:solidFill>
                  <a:srgbClr val="FFD25D"/>
                </a:solidFill>
                <a:latin typeface="Lucida Console"/>
                <a:cs typeface="Lucida Console"/>
              </a:rPr>
              <a:t>"</a:t>
            </a:r>
            <a:r>
              <a:rPr lang="en-US" sz="2400" b="1" dirty="0" smtClean="0">
                <a:latin typeface="Lucida Console"/>
                <a:cs typeface="Lucida Console"/>
              </a:rPr>
              <a:t>&gt;</a:t>
            </a:r>
          </a:p>
          <a:p>
            <a:r>
              <a:rPr lang="en-US" sz="2400" b="1" dirty="0" smtClean="0">
                <a:latin typeface="Lucida Console"/>
                <a:cs typeface="Lucida Console"/>
              </a:rPr>
              <a:t>	&lt;</a:t>
            </a:r>
            <a:r>
              <a:rPr lang="en-US" sz="2400" b="1" dirty="0" err="1" smtClean="0">
                <a:latin typeface="Lucida Console"/>
                <a:cs typeface="Lucida Console"/>
              </a:rPr>
              <a:t>li</a:t>
            </a:r>
            <a:r>
              <a:rPr lang="en-US" sz="2400" b="1" dirty="0" smtClean="0">
                <a:latin typeface="Lucida Console"/>
                <a:cs typeface="Lucida Console"/>
              </a:rPr>
              <a:t>&gt;&lt;a </a:t>
            </a:r>
            <a:r>
              <a:rPr lang="en-US" sz="2400" b="1" dirty="0" err="1" smtClean="0">
                <a:latin typeface="Lucida Console"/>
                <a:cs typeface="Lucida Console"/>
              </a:rPr>
              <a:t>href</a:t>
            </a:r>
            <a:r>
              <a:rPr lang="en-US" sz="2400" b="1" dirty="0" smtClean="0">
                <a:latin typeface="Lucida Console"/>
                <a:cs typeface="Lucida Console"/>
              </a:rPr>
              <a:t>="</a:t>
            </a:r>
            <a:r>
              <a:rPr lang="en-US" sz="2400" b="1" dirty="0" err="1" smtClean="0">
                <a:latin typeface="Lucida Console"/>
                <a:cs typeface="Lucida Console"/>
              </a:rPr>
              <a:t>acura.html</a:t>
            </a:r>
            <a:r>
              <a:rPr lang="en-US" sz="2400" b="1" dirty="0" smtClean="0">
                <a:latin typeface="Lucida Console"/>
                <a:cs typeface="Lucida Console"/>
              </a:rPr>
              <a:t>"&gt;Acura&lt;/a&gt;&lt;/</a:t>
            </a:r>
            <a:r>
              <a:rPr lang="en-US" sz="2400" b="1" dirty="0" err="1" smtClean="0">
                <a:latin typeface="Lucida Console"/>
                <a:cs typeface="Lucida Console"/>
              </a:rPr>
              <a:t>li</a:t>
            </a:r>
            <a:r>
              <a:rPr lang="en-US" sz="2400" b="1" dirty="0" smtClean="0">
                <a:latin typeface="Lucida Console"/>
                <a:cs typeface="Lucida Console"/>
              </a:rPr>
              <a:t>&gt;</a:t>
            </a:r>
          </a:p>
          <a:p>
            <a:r>
              <a:rPr lang="en-US" sz="2400" b="1" dirty="0" smtClean="0">
                <a:latin typeface="Lucida Console"/>
                <a:cs typeface="Lucida Console"/>
              </a:rPr>
              <a:t>	&lt;</a:t>
            </a:r>
            <a:r>
              <a:rPr lang="en-US" sz="2400" b="1" dirty="0" err="1" smtClean="0">
                <a:latin typeface="Lucida Console"/>
                <a:cs typeface="Lucida Console"/>
              </a:rPr>
              <a:t>li</a:t>
            </a:r>
            <a:r>
              <a:rPr lang="en-US" sz="2400" b="1" dirty="0" smtClean="0">
                <a:latin typeface="Lucida Console"/>
                <a:cs typeface="Lucida Console"/>
              </a:rPr>
              <a:t>&gt;&lt;a </a:t>
            </a:r>
            <a:r>
              <a:rPr lang="en-US" sz="2400" b="1" dirty="0" err="1" smtClean="0">
                <a:latin typeface="Lucida Console"/>
                <a:cs typeface="Lucida Console"/>
              </a:rPr>
              <a:t>href</a:t>
            </a:r>
            <a:r>
              <a:rPr lang="en-US" sz="2400" b="1" dirty="0" smtClean="0">
                <a:latin typeface="Lucida Console"/>
                <a:cs typeface="Lucida Console"/>
              </a:rPr>
              <a:t>="</a:t>
            </a:r>
            <a:r>
              <a:rPr lang="en-US" sz="2400" b="1" dirty="0" err="1" smtClean="0">
                <a:latin typeface="Lucida Console"/>
                <a:cs typeface="Lucida Console"/>
              </a:rPr>
              <a:t>audi.html</a:t>
            </a:r>
            <a:r>
              <a:rPr lang="en-US" sz="2400" b="1" dirty="0" smtClean="0">
                <a:latin typeface="Lucida Console"/>
                <a:cs typeface="Lucida Console"/>
              </a:rPr>
              <a:t>"&gt;Audi&lt;/a&gt;&lt;/</a:t>
            </a:r>
            <a:r>
              <a:rPr lang="en-US" sz="2400" b="1" dirty="0" err="1" smtClean="0">
                <a:latin typeface="Lucida Console"/>
                <a:cs typeface="Lucida Console"/>
              </a:rPr>
              <a:t>li</a:t>
            </a:r>
            <a:r>
              <a:rPr lang="en-US" sz="2400" b="1" dirty="0" smtClean="0">
                <a:latin typeface="Lucida Console"/>
                <a:cs typeface="Lucida Console"/>
              </a:rPr>
              <a:t>&gt;</a:t>
            </a:r>
          </a:p>
          <a:p>
            <a:r>
              <a:rPr lang="en-US" sz="2400" b="1" dirty="0" smtClean="0">
                <a:latin typeface="Lucida Console"/>
                <a:cs typeface="Lucida Console"/>
              </a:rPr>
              <a:t>	&lt;</a:t>
            </a:r>
            <a:r>
              <a:rPr lang="en-US" sz="2400" b="1" dirty="0" err="1" smtClean="0">
                <a:latin typeface="Lucida Console"/>
                <a:cs typeface="Lucida Console"/>
              </a:rPr>
              <a:t>li</a:t>
            </a:r>
            <a:r>
              <a:rPr lang="en-US" sz="2400" b="1" dirty="0" smtClean="0">
                <a:latin typeface="Lucida Console"/>
                <a:cs typeface="Lucida Console"/>
              </a:rPr>
              <a:t>&gt;&lt;a </a:t>
            </a:r>
            <a:r>
              <a:rPr lang="en-US" sz="2400" b="1" dirty="0" err="1" smtClean="0">
                <a:latin typeface="Lucida Console"/>
                <a:cs typeface="Lucida Console"/>
              </a:rPr>
              <a:t>href</a:t>
            </a:r>
            <a:r>
              <a:rPr lang="en-US" sz="2400" b="1" dirty="0" smtClean="0">
                <a:latin typeface="Lucida Console"/>
                <a:cs typeface="Lucida Console"/>
              </a:rPr>
              <a:t>="</a:t>
            </a:r>
            <a:r>
              <a:rPr lang="en-US" sz="2400" b="1" dirty="0" err="1" smtClean="0">
                <a:latin typeface="Lucida Console"/>
                <a:cs typeface="Lucida Console"/>
              </a:rPr>
              <a:t>bmw.html</a:t>
            </a:r>
            <a:r>
              <a:rPr lang="en-US" sz="2400" b="1" dirty="0" smtClean="0">
                <a:latin typeface="Lucida Console"/>
                <a:cs typeface="Lucida Console"/>
              </a:rPr>
              <a:t>"&gt;BMW&lt;/a&gt;&lt;/</a:t>
            </a:r>
            <a:r>
              <a:rPr lang="en-US" sz="2400" b="1" dirty="0" err="1" smtClean="0">
                <a:latin typeface="Lucida Console"/>
                <a:cs typeface="Lucida Console"/>
              </a:rPr>
              <a:t>li</a:t>
            </a:r>
            <a:r>
              <a:rPr lang="en-US" sz="2400" b="1" dirty="0" smtClean="0">
                <a:latin typeface="Lucida Console"/>
                <a:cs typeface="Lucida Console"/>
              </a:rPr>
              <a:t>&gt;</a:t>
            </a:r>
          </a:p>
          <a:p>
            <a:r>
              <a:rPr lang="en-US" sz="2400" b="1" dirty="0" smtClean="0">
                <a:latin typeface="Lucida Console"/>
                <a:cs typeface="Lucida Console"/>
              </a:rPr>
              <a:t>&lt;/</a:t>
            </a:r>
            <a:r>
              <a:rPr lang="en-US" sz="2400" b="1" dirty="0" err="1" smtClean="0">
                <a:latin typeface="Lucida Console"/>
                <a:cs typeface="Lucida Console"/>
              </a:rPr>
              <a:t>ul</a:t>
            </a:r>
            <a:r>
              <a:rPr lang="en-US" sz="2400" b="1" dirty="0" smtClean="0">
                <a:latin typeface="Lucida Console"/>
                <a:cs typeface="Lucida Console"/>
              </a:rPr>
              <a:t>&gt;</a:t>
            </a:r>
            <a:endParaRPr lang="en-US" sz="24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Ordered Lists</a:t>
            </a:r>
            <a:endParaRPr lang="en-US" dirty="0"/>
          </a:p>
        </p:txBody>
      </p:sp>
      <p:pic>
        <p:nvPicPr>
          <p:cNvPr id="6" name="Picture 5"/>
          <p:cNvPicPr>
            <a:picLocks noChangeAspect="1"/>
          </p:cNvPicPr>
          <p:nvPr/>
        </p:nvPicPr>
        <p:blipFill>
          <a:blip r:embed="rId2"/>
          <a:stretch>
            <a:fillRect/>
          </a:stretch>
        </p:blipFill>
        <p:spPr>
          <a:xfrm>
            <a:off x="2878827" y="1607310"/>
            <a:ext cx="3403166" cy="506247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t>
            </a:r>
            <a:r>
              <a:rPr lang="en-US" dirty="0" err="1" smtClean="0"/>
              <a:t>listview</a:t>
            </a:r>
            <a:r>
              <a:rPr lang="en-US" dirty="0" smtClean="0"/>
              <a:t> markup</a:t>
            </a:r>
            <a:endParaRPr lang="en-US" dirty="0"/>
          </a:p>
        </p:txBody>
      </p:sp>
      <p:sp>
        <p:nvSpPr>
          <p:cNvPr id="4" name="Rectangle 3"/>
          <p:cNvSpPr/>
          <p:nvPr/>
        </p:nvSpPr>
        <p:spPr>
          <a:xfrm>
            <a:off x="457200" y="2804838"/>
            <a:ext cx="8405526" cy="1938992"/>
          </a:xfrm>
          <a:prstGeom prst="rect">
            <a:avLst/>
          </a:prstGeom>
        </p:spPr>
        <p:txBody>
          <a:bodyPr wrap="square">
            <a:spAutoFit/>
          </a:bodyPr>
          <a:lstStyle/>
          <a:p>
            <a:r>
              <a:rPr lang="en-US" sz="2000" b="1" dirty="0" smtClean="0">
                <a:latin typeface="Lucida Console"/>
                <a:cs typeface="Lucida Console"/>
              </a:rPr>
              <a:t>&lt;</a:t>
            </a:r>
            <a:r>
              <a:rPr lang="en-US" sz="2000" b="1" dirty="0" err="1" smtClean="0">
                <a:latin typeface="Lucida Console"/>
                <a:cs typeface="Lucida Console"/>
              </a:rPr>
              <a:t>ol</a:t>
            </a:r>
            <a:r>
              <a:rPr lang="en-US" sz="2000" b="1" dirty="0" smtClean="0">
                <a:latin typeface="Lucida Console"/>
                <a:cs typeface="Lucida Console"/>
              </a:rPr>
              <a:t> </a:t>
            </a:r>
            <a:r>
              <a:rPr lang="en-US" sz="2000" b="1" dirty="0" smtClean="0">
                <a:solidFill>
                  <a:srgbClr val="FFD25D"/>
                </a:solidFill>
                <a:latin typeface="Lucida Console"/>
                <a:cs typeface="Lucida Console"/>
              </a:rPr>
              <a:t>data-role="</a:t>
            </a:r>
            <a:r>
              <a:rPr lang="en-US" sz="2000" b="1" dirty="0" err="1" smtClean="0">
                <a:solidFill>
                  <a:srgbClr val="FFD25D"/>
                </a:solidFill>
                <a:latin typeface="Lucida Console"/>
                <a:cs typeface="Lucida Console"/>
              </a:rPr>
              <a:t>listview</a:t>
            </a:r>
            <a:r>
              <a:rPr lang="en-US" sz="2000" b="1" dirty="0" smtClean="0">
                <a:solidFill>
                  <a:srgbClr val="FFD25D"/>
                </a:solidFill>
                <a:latin typeface="Lucida Console"/>
                <a:cs typeface="Lucida Console"/>
              </a:rPr>
              <a:t>"</a:t>
            </a:r>
            <a:r>
              <a:rPr lang="en-US" sz="2000" b="1" dirty="0" smtClean="0">
                <a:latin typeface="Lucida Console"/>
                <a:cs typeface="Lucida Console"/>
              </a:rPr>
              <a:t>&gt;</a:t>
            </a:r>
          </a:p>
          <a:p>
            <a:r>
              <a:rPr lang="en-US" sz="2000" b="1" dirty="0" smtClean="0">
                <a:latin typeface="Lucida Console"/>
                <a:cs typeface="Lucida Console"/>
              </a:rPr>
              <a:t>	&lt;</a:t>
            </a:r>
            <a:r>
              <a:rPr lang="en-US" sz="2000" b="1" dirty="0" err="1" smtClean="0">
                <a:latin typeface="Lucida Console"/>
                <a:cs typeface="Lucida Console"/>
              </a:rPr>
              <a:t>li</a:t>
            </a:r>
            <a:r>
              <a:rPr lang="en-US" sz="2000" b="1" dirty="0" smtClean="0">
                <a:latin typeface="Lucida Console"/>
                <a:cs typeface="Lucida Console"/>
              </a:rPr>
              <a:t>&gt;&lt;a </a:t>
            </a:r>
            <a:r>
              <a:rPr lang="en-US" sz="2000" b="1" dirty="0" err="1" smtClean="0">
                <a:latin typeface="Lucida Console"/>
                <a:cs typeface="Lucida Console"/>
              </a:rPr>
              <a:t>href</a:t>
            </a:r>
            <a:r>
              <a:rPr lang="en-US" sz="2000" b="1" dirty="0" smtClean="0">
                <a:latin typeface="Lucida Console"/>
                <a:cs typeface="Lucida Console"/>
              </a:rPr>
              <a:t>=”</a:t>
            </a:r>
            <a:r>
              <a:rPr lang="en-US" sz="2000" b="1" dirty="0" err="1" smtClean="0">
                <a:latin typeface="Lucida Console"/>
                <a:cs typeface="Lucida Console"/>
              </a:rPr>
              <a:t>index.html</a:t>
            </a:r>
            <a:r>
              <a:rPr lang="en-US" sz="2000" b="1" dirty="0" smtClean="0">
                <a:latin typeface="Lucida Console"/>
                <a:cs typeface="Lucida Console"/>
              </a:rPr>
              <a:t>"&gt;</a:t>
            </a:r>
            <a:r>
              <a:rPr lang="en-US" sz="2000" dirty="0" smtClean="0">
                <a:latin typeface="Lucida Console"/>
                <a:cs typeface="Lucida Console"/>
              </a:rPr>
              <a:t>The Godfather</a:t>
            </a:r>
            <a:r>
              <a:rPr lang="en-US" sz="2000" b="1" dirty="0" smtClean="0">
                <a:latin typeface="Lucida Console"/>
                <a:cs typeface="Lucida Console"/>
              </a:rPr>
              <a:t>&lt;/a&gt;&lt;/</a:t>
            </a:r>
            <a:r>
              <a:rPr lang="en-US" sz="2000" b="1" dirty="0" err="1" smtClean="0">
                <a:latin typeface="Lucida Console"/>
                <a:cs typeface="Lucida Console"/>
              </a:rPr>
              <a:t>li</a:t>
            </a:r>
            <a:r>
              <a:rPr lang="en-US" sz="2000" b="1" dirty="0" smtClean="0">
                <a:latin typeface="Lucida Console"/>
                <a:cs typeface="Lucida Console"/>
              </a:rPr>
              <a:t>&gt;</a:t>
            </a:r>
          </a:p>
          <a:p>
            <a:r>
              <a:rPr lang="en-US" sz="2000" b="1" dirty="0" smtClean="0">
                <a:latin typeface="Lucida Console"/>
                <a:cs typeface="Lucida Console"/>
              </a:rPr>
              <a:t>	&lt;</a:t>
            </a:r>
            <a:r>
              <a:rPr lang="en-US" sz="2000" b="1" dirty="0" err="1" smtClean="0">
                <a:latin typeface="Lucida Console"/>
                <a:cs typeface="Lucida Console"/>
              </a:rPr>
              <a:t>li</a:t>
            </a:r>
            <a:r>
              <a:rPr lang="en-US" sz="2000" b="1" dirty="0" smtClean="0">
                <a:latin typeface="Lucida Console"/>
                <a:cs typeface="Lucida Console"/>
              </a:rPr>
              <a:t>&gt;&lt;a </a:t>
            </a:r>
            <a:r>
              <a:rPr lang="en-US" sz="2000" b="1" dirty="0" err="1" smtClean="0">
                <a:latin typeface="Lucida Console"/>
                <a:cs typeface="Lucida Console"/>
              </a:rPr>
              <a:t>href</a:t>
            </a:r>
            <a:r>
              <a:rPr lang="en-US" sz="2000" b="1" dirty="0" smtClean="0">
                <a:latin typeface="Lucida Console"/>
                <a:cs typeface="Lucida Console"/>
              </a:rPr>
              <a:t>=”</a:t>
            </a:r>
            <a:r>
              <a:rPr lang="en-US" sz="2000" b="1" dirty="0" err="1" smtClean="0">
                <a:latin typeface="Lucida Console"/>
                <a:cs typeface="Lucida Console"/>
              </a:rPr>
              <a:t>index.html</a:t>
            </a:r>
            <a:r>
              <a:rPr lang="en-US" sz="2000" b="1" dirty="0" smtClean="0">
                <a:latin typeface="Lucida Console"/>
                <a:cs typeface="Lucida Console"/>
              </a:rPr>
              <a:t>"&gt;</a:t>
            </a:r>
            <a:r>
              <a:rPr lang="en-US" sz="2000" dirty="0" smtClean="0">
                <a:latin typeface="Lucida Console"/>
                <a:cs typeface="Lucida Console"/>
              </a:rPr>
              <a:t>Inception</a:t>
            </a:r>
            <a:r>
              <a:rPr lang="en-US" sz="2000" b="1" dirty="0" smtClean="0">
                <a:latin typeface="Lucida Console"/>
                <a:cs typeface="Lucida Console"/>
              </a:rPr>
              <a:t>&lt;/a&gt;&lt;/</a:t>
            </a:r>
            <a:r>
              <a:rPr lang="en-US" sz="2000" b="1" dirty="0" err="1" smtClean="0">
                <a:latin typeface="Lucida Console"/>
                <a:cs typeface="Lucida Console"/>
              </a:rPr>
              <a:t>li</a:t>
            </a:r>
            <a:r>
              <a:rPr lang="en-US" sz="2000" b="1" dirty="0" smtClean="0">
                <a:latin typeface="Lucida Console"/>
                <a:cs typeface="Lucida Console"/>
              </a:rPr>
              <a:t>&gt;</a:t>
            </a:r>
          </a:p>
          <a:p>
            <a:r>
              <a:rPr lang="en-US" sz="2000" b="1" dirty="0" smtClean="0">
                <a:latin typeface="Lucida Console"/>
                <a:cs typeface="Lucida Console"/>
              </a:rPr>
              <a:t>	&lt;</a:t>
            </a:r>
            <a:r>
              <a:rPr lang="en-US" sz="2000" b="1" dirty="0" err="1" smtClean="0">
                <a:latin typeface="Lucida Console"/>
                <a:cs typeface="Lucida Console"/>
              </a:rPr>
              <a:t>li</a:t>
            </a:r>
            <a:r>
              <a:rPr lang="en-US" sz="2000" b="1" dirty="0" smtClean="0">
                <a:latin typeface="Lucida Console"/>
                <a:cs typeface="Lucida Console"/>
              </a:rPr>
              <a:t>&gt;&lt;a </a:t>
            </a:r>
            <a:r>
              <a:rPr lang="en-US" sz="2000" b="1" dirty="0" err="1" smtClean="0">
                <a:latin typeface="Lucida Console"/>
                <a:cs typeface="Lucida Console"/>
              </a:rPr>
              <a:t>href</a:t>
            </a:r>
            <a:r>
              <a:rPr lang="en-US" sz="2000" b="1" dirty="0" smtClean="0">
                <a:latin typeface="Lucida Console"/>
                <a:cs typeface="Lucida Console"/>
              </a:rPr>
              <a:t>=“</a:t>
            </a:r>
            <a:r>
              <a:rPr lang="en-US" sz="2000" b="1" dirty="0" err="1" smtClean="0">
                <a:latin typeface="Lucida Console"/>
                <a:cs typeface="Lucida Console"/>
              </a:rPr>
              <a:t>index.html</a:t>
            </a:r>
            <a:r>
              <a:rPr lang="en-US" sz="2000" b="1" dirty="0" smtClean="0">
                <a:latin typeface="Lucida Console"/>
                <a:cs typeface="Lucida Console"/>
              </a:rPr>
              <a:t>”&gt;</a:t>
            </a:r>
            <a:r>
              <a:rPr lang="en-US" sz="2000" dirty="0" smtClean="0">
                <a:latin typeface="Lucida Console"/>
                <a:cs typeface="Lucida Console"/>
              </a:rPr>
              <a:t>The Good, the Bad and the 		  Ugly </a:t>
            </a:r>
            <a:r>
              <a:rPr lang="en-US" sz="2000" b="1" dirty="0" smtClean="0">
                <a:latin typeface="Lucida Console"/>
                <a:cs typeface="Lucida Console"/>
              </a:rPr>
              <a:t>&lt;/a&gt;&lt;/</a:t>
            </a:r>
            <a:r>
              <a:rPr lang="en-US" sz="2000" b="1" dirty="0" err="1" smtClean="0">
                <a:latin typeface="Lucida Console"/>
                <a:cs typeface="Lucida Console"/>
              </a:rPr>
              <a:t>li</a:t>
            </a:r>
            <a:r>
              <a:rPr lang="en-US" sz="2000" b="1" dirty="0" smtClean="0">
                <a:latin typeface="Lucida Console"/>
                <a:cs typeface="Lucida Console"/>
              </a:rPr>
              <a:t>&gt;</a:t>
            </a:r>
          </a:p>
          <a:p>
            <a:r>
              <a:rPr lang="en-US" sz="2000" b="1" dirty="0" smtClean="0">
                <a:latin typeface="Lucida Console"/>
                <a:cs typeface="Lucida Console"/>
              </a:rPr>
              <a:t>&lt;/</a:t>
            </a:r>
            <a:r>
              <a:rPr lang="en-US" sz="2000" b="1" dirty="0" err="1" smtClean="0">
                <a:latin typeface="Lucida Console"/>
                <a:cs typeface="Lucida Console"/>
              </a:rPr>
              <a:t>ul</a:t>
            </a:r>
            <a:r>
              <a:rPr lang="en-US" sz="2000" b="1" dirty="0" smtClean="0">
                <a:latin typeface="Lucida Console"/>
                <a:cs typeface="Lucida Console"/>
              </a:rPr>
              <a:t>&gt;</a:t>
            </a:r>
            <a:endParaRPr lang="en-US" sz="2000" dirty="0">
              <a:latin typeface="Lucida Console"/>
              <a:cs typeface="Lucida Console"/>
            </a:endParaRPr>
          </a:p>
        </p:txBody>
      </p:sp>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135336</TotalTime>
  <Words>3706</Words>
  <Application>Microsoft Macintosh PowerPoint</Application>
  <PresentationFormat>On-screen Show (4:3)</PresentationFormat>
  <Paragraphs>879</Paragraphs>
  <Slides>172</Slides>
  <Notes>1</Notes>
  <HiddenSlides>0</HiddenSlides>
  <MMClips>0</MMClips>
  <ScaleCrop>false</ScaleCrop>
  <HeadingPairs>
    <vt:vector size="4" baseType="variant">
      <vt:variant>
        <vt:lpstr>Theme</vt:lpstr>
      </vt:variant>
      <vt:variant>
        <vt:i4>1</vt:i4>
      </vt:variant>
      <vt:variant>
        <vt:lpstr>Slide Titles</vt:lpstr>
      </vt:variant>
      <vt:variant>
        <vt:i4>172</vt:i4>
      </vt:variant>
    </vt:vector>
  </HeadingPairs>
  <TitlesOfParts>
    <vt:vector size="173" baseType="lpstr">
      <vt:lpstr>Module</vt:lpstr>
      <vt:lpstr>PowerPoint Presentation</vt:lpstr>
      <vt:lpstr>jQueryMobile </vt:lpstr>
      <vt:lpstr>Mobile Web is massive</vt:lpstr>
      <vt:lpstr>14.7 Billion (+3b since last year!)</vt:lpstr>
      <vt:lpstr>Mobile Browser Aug 12– Sept 14 UK</vt:lpstr>
      <vt:lpstr>Mobile Browser Aug 12– Sept 14 Europe</vt:lpstr>
      <vt:lpstr>Mobile Browser Aug 12– Sept 14 USA</vt:lpstr>
      <vt:lpstr>Mobile Browser Aug 12– Sept 14 Worldwide</vt:lpstr>
      <vt:lpstr>My involvement with jQueryMobile</vt:lpstr>
      <vt:lpstr>One codebase All platforms</vt:lpstr>
      <vt:lpstr>Progressive enhancement</vt:lpstr>
      <vt:lpstr>Progressive enhancement</vt:lpstr>
      <vt:lpstr>Built on standard</vt:lpstr>
      <vt:lpstr>… and on jQuery core</vt:lpstr>
      <vt:lpstr>Familiar API, tight file size</vt:lpstr>
      <vt:lpstr>Unified user experience (UX)</vt:lpstr>
      <vt:lpstr>Supported platforms</vt:lpstr>
      <vt:lpstr>Work also on desktop browsers</vt:lpstr>
      <vt:lpstr>The Project Team in 2012</vt:lpstr>
      <vt:lpstr>The Project Team Today</vt:lpstr>
      <vt:lpstr>PowerPoint Presentation</vt:lpstr>
      <vt:lpstr>HTML5 document</vt:lpstr>
      <vt:lpstr>jQuery, Mobile + Theme CSS</vt:lpstr>
      <vt:lpstr>Data-role="page"</vt:lpstr>
      <vt:lpstr>Page data-roles/role</vt:lpstr>
      <vt:lpstr>Page data-roles</vt:lpstr>
      <vt:lpstr>Simple content</vt:lpstr>
      <vt:lpstr>Basic list</vt:lpstr>
      <vt:lpstr>Add listview data-role</vt:lpstr>
      <vt:lpstr>Link each item</vt:lpstr>
      <vt:lpstr>Linked list items</vt:lpstr>
      <vt:lpstr>Summary</vt:lpstr>
      <vt:lpstr>PowerPoint Presentation</vt:lpstr>
      <vt:lpstr>Theming pages</vt:lpstr>
      <vt:lpstr>PowerPoint Presentation</vt:lpstr>
      <vt:lpstr>Theme swatches</vt:lpstr>
      <vt:lpstr>Default Theme (Theme a)</vt:lpstr>
      <vt:lpstr>Theme b</vt:lpstr>
      <vt:lpstr>data-theme swatch</vt:lpstr>
      <vt:lpstr>Theming</vt:lpstr>
      <vt:lpstr>PowerPoint Presentation</vt:lpstr>
      <vt:lpstr>Multiple page example: Each page has a unique ID</vt:lpstr>
      <vt:lpstr>...with internal #anchor links</vt:lpstr>
      <vt:lpstr>data-ajax="false"</vt:lpstr>
      <vt:lpstr>data-transition="pop”</vt:lpstr>
      <vt:lpstr>data-direction="reverse"</vt:lpstr>
      <vt:lpstr>data-rel="dialog"</vt:lpstr>
      <vt:lpstr>PowerPoint Presentation</vt:lpstr>
      <vt:lpstr>Same transition attribute</vt:lpstr>
      <vt:lpstr>PowerPoint Presentation</vt:lpstr>
      <vt:lpstr>Closing dialogs</vt:lpstr>
      <vt:lpstr>Link styled as a button</vt:lpstr>
      <vt:lpstr>Buttons</vt:lpstr>
      <vt:lpstr>Button Widget</vt:lpstr>
      <vt:lpstr>Button Widget - Corners</vt:lpstr>
      <vt:lpstr>Button Widget - shadow</vt:lpstr>
      <vt:lpstr>Button classes  </vt:lpstr>
      <vt:lpstr>Icons</vt:lpstr>
      <vt:lpstr>Icons</vt:lpstr>
      <vt:lpstr>Icon Position</vt:lpstr>
      <vt:lpstr>Inline buttons</vt:lpstr>
      <vt:lpstr>PowerPoint Presentation</vt:lpstr>
      <vt:lpstr>Header bars</vt:lpstr>
      <vt:lpstr>Header bars</vt:lpstr>
      <vt:lpstr>Auto back button</vt:lpstr>
      <vt:lpstr>Footer bar</vt:lpstr>
      <vt:lpstr>Footer bar</vt:lpstr>
      <vt:lpstr>Toolbar with grouped buttons</vt:lpstr>
      <vt:lpstr>Footer bar</vt:lpstr>
      <vt:lpstr>Persistent Footer</vt:lpstr>
      <vt:lpstr>Fixed Positioning</vt:lpstr>
      <vt:lpstr>Fullscreen Positioning</vt:lpstr>
      <vt:lpstr>Navbars</vt:lpstr>
      <vt:lpstr>Navbars</vt:lpstr>
      <vt:lpstr>Navbars</vt:lpstr>
      <vt:lpstr>Navbars with icons</vt:lpstr>
      <vt:lpstr>Navbars with icons</vt:lpstr>
      <vt:lpstr>Navbars with icons</vt:lpstr>
      <vt:lpstr>Also need style declaration</vt:lpstr>
      <vt:lpstr>Themed navbar</vt:lpstr>
      <vt:lpstr>Navbar in header</vt:lpstr>
      <vt:lpstr>Navbar in footer</vt:lpstr>
      <vt:lpstr>Persistent footer nav bar</vt:lpstr>
      <vt:lpstr>Persistent footer nav bar</vt:lpstr>
      <vt:lpstr>HTML formatting</vt:lpstr>
      <vt:lpstr>HTML formatting</vt:lpstr>
      <vt:lpstr>A single long page</vt:lpstr>
      <vt:lpstr>Multi-page</vt:lpstr>
      <vt:lpstr>PowerPoint Presentation</vt:lpstr>
      <vt:lpstr>Default Theme (Theme a)</vt:lpstr>
      <vt:lpstr>Theme b</vt:lpstr>
      <vt:lpstr>Page Transition</vt:lpstr>
      <vt:lpstr>Dialogs</vt:lpstr>
      <vt:lpstr>Custom theme</vt:lpstr>
      <vt:lpstr>PowerPoint Presentation</vt:lpstr>
      <vt:lpstr>Unordered Lists</vt:lpstr>
      <vt:lpstr>Basic listview markup</vt:lpstr>
      <vt:lpstr>Ordered Lists</vt:lpstr>
      <vt:lpstr>Basic listview markup</vt:lpstr>
      <vt:lpstr>Split button lists</vt:lpstr>
      <vt:lpstr>Icons and count bubbles</vt:lpstr>
      <vt:lpstr>List dividers</vt:lpstr>
      <vt:lpstr>Auto dividers</vt:lpstr>
      <vt:lpstr>Filter bar</vt:lpstr>
      <vt:lpstr>Read-only lists</vt:lpstr>
      <vt:lpstr>Inset Style</vt:lpstr>
      <vt:lpstr>PowerPoint Presentation</vt:lpstr>
      <vt:lpstr>Forms</vt:lpstr>
      <vt:lpstr>Forms</vt:lpstr>
      <vt:lpstr>Associate labels with IDs</vt:lpstr>
      <vt:lpstr>Auto-optimised</vt:lpstr>
      <vt:lpstr>Forms</vt:lpstr>
      <vt:lpstr>Text input</vt:lpstr>
      <vt:lpstr>type=“password”</vt:lpstr>
      <vt:lpstr>type=“number”</vt:lpstr>
      <vt:lpstr>type=“email”</vt:lpstr>
      <vt:lpstr>type=“url”</vt:lpstr>
      <vt:lpstr>type=“tel”</vt:lpstr>
      <vt:lpstr>Auto-grow Textarea</vt:lpstr>
      <vt:lpstr>Search</vt:lpstr>
      <vt:lpstr>Search</vt:lpstr>
      <vt:lpstr>Slider</vt:lpstr>
      <vt:lpstr>Flip Switch Slider</vt:lpstr>
      <vt:lpstr>Radio button set</vt:lpstr>
      <vt:lpstr>Radio button set</vt:lpstr>
      <vt:lpstr>Horizontal Set</vt:lpstr>
      <vt:lpstr>Checkboxes</vt:lpstr>
      <vt:lpstr>Checkboxes</vt:lpstr>
      <vt:lpstr>PowerPoint Presentation</vt:lpstr>
      <vt:lpstr>Select menu</vt:lpstr>
      <vt:lpstr>Default: native</vt:lpstr>
      <vt:lpstr>data-native-menu="false"</vt:lpstr>
      <vt:lpstr>Long Select Menu</vt:lpstr>
      <vt:lpstr>Placeholder option</vt:lpstr>
      <vt:lpstr>Select Menu</vt:lpstr>
      <vt:lpstr>Long Select Menu</vt:lpstr>
      <vt:lpstr>Long native menu</vt:lpstr>
      <vt:lpstr>Vertically grouped select inputs</vt:lpstr>
      <vt:lpstr>Vertically grouped select inputs</vt:lpstr>
      <vt:lpstr>Vertically grouped select inputs</vt:lpstr>
      <vt:lpstr>Horizontally grouped selects</vt:lpstr>
      <vt:lpstr>Horizontally grouped selects</vt:lpstr>
      <vt:lpstr>PowerPoint Presentation</vt:lpstr>
      <vt:lpstr>Layout grids (columns)</vt:lpstr>
      <vt:lpstr>Layout grids (columns)</vt:lpstr>
      <vt:lpstr>Layout grids (columns)</vt:lpstr>
      <vt:lpstr>3 and 4-column grids</vt:lpstr>
      <vt:lpstr>5-column grids</vt:lpstr>
      <vt:lpstr>Multiple row grids</vt:lpstr>
      <vt:lpstr>Collapsible content markup</vt:lpstr>
      <vt:lpstr>Collapsible content markup</vt:lpstr>
      <vt:lpstr>Collapsible content blocks</vt:lpstr>
      <vt:lpstr>Theming Collapsibles</vt:lpstr>
      <vt:lpstr>Collapsible content blocks</vt:lpstr>
      <vt:lpstr>Collapsible content blocks</vt:lpstr>
      <vt:lpstr>Collapsible content blocks</vt:lpstr>
      <vt:lpstr>Collapsible set </vt:lpstr>
      <vt:lpstr>Collapsible set </vt:lpstr>
      <vt:lpstr>Collapsible set </vt:lpstr>
      <vt:lpstr>Collapsible set </vt:lpstr>
      <vt:lpstr>Collapsible set </vt:lpstr>
      <vt:lpstr>Collapsible set </vt:lpstr>
      <vt:lpstr>Collapsible set </vt:lpstr>
      <vt:lpstr>Custom messages</vt:lpstr>
      <vt:lpstr>PowerPoint Presentation</vt:lpstr>
      <vt:lpstr>PowerPoint Presentation</vt:lpstr>
      <vt:lpstr>Popups</vt:lpstr>
      <vt:lpstr>Popups</vt:lpstr>
      <vt:lpstr>Panels</vt:lpstr>
      <vt:lpstr>Panels</vt:lpstr>
      <vt:lpstr>Useful links</vt:lpstr>
      <vt:lpstr>PowerPoint Presentation</vt:lpstr>
    </vt:vector>
  </TitlesOfParts>
  <Company>University of Westminster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jQueryMobile </dc:title>
  <dc:creator>Anne-Gaelle Colom</dc:creator>
  <cp:lastModifiedBy>Anne-Gaelle Colom</cp:lastModifiedBy>
  <cp:revision>203</cp:revision>
  <cp:lastPrinted>2014-10-13T22:29:46Z</cp:lastPrinted>
  <dcterms:created xsi:type="dcterms:W3CDTF">2012-11-13T09:32:31Z</dcterms:created>
  <dcterms:modified xsi:type="dcterms:W3CDTF">2015-02-09T16:02:29Z</dcterms:modified>
</cp:coreProperties>
</file>